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8" r:id="rId29"/>
    <p:sldId id="283" r:id="rId30"/>
    <p:sldId id="284" r:id="rId31"/>
    <p:sldId id="285" r:id="rId32"/>
    <p:sldId id="286" r:id="rId33"/>
    <p:sldId id="299" r:id="rId34"/>
    <p:sldId id="287" r:id="rId35"/>
    <p:sldId id="288" r:id="rId36"/>
    <p:sldId id="289" r:id="rId37"/>
    <p:sldId id="290" r:id="rId38"/>
    <p:sldId id="300" r:id="rId39"/>
    <p:sldId id="306" r:id="rId40"/>
    <p:sldId id="291" r:id="rId41"/>
    <p:sldId id="301" r:id="rId42"/>
    <p:sldId id="308" r:id="rId43"/>
    <p:sldId id="292" r:id="rId44"/>
    <p:sldId id="293" r:id="rId45"/>
    <p:sldId id="294" r:id="rId46"/>
    <p:sldId id="307" r:id="rId47"/>
    <p:sldId id="295" r:id="rId48"/>
    <p:sldId id="302" r:id="rId49"/>
    <p:sldId id="296" r:id="rId50"/>
    <p:sldId id="297" r:id="rId51"/>
  </p:sldIdLst>
  <p:sldSz cx="9144000" cy="6858000" type="screen4x3"/>
  <p:notesSz cx="9945688" cy="6858000"/>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0" autoAdjust="0"/>
    <p:restoredTop sz="96031" autoAdjust="0"/>
  </p:normalViewPr>
  <p:slideViewPr>
    <p:cSldViewPr>
      <p:cViewPr varScale="1">
        <p:scale>
          <a:sx n="81" d="100"/>
          <a:sy n="81" d="100"/>
        </p:scale>
        <p:origin x="149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DA515FC-7780-6C80-985E-F6C4E4178A20}"/>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en-US" altLang="zh-CN"/>
          </a:p>
        </p:txBody>
      </p:sp>
      <p:sp>
        <p:nvSpPr>
          <p:cNvPr id="135171" name="Rectangle 3">
            <a:extLst>
              <a:ext uri="{FF2B5EF4-FFF2-40B4-BE49-F238E27FC236}">
                <a16:creationId xmlns:a16="http://schemas.microsoft.com/office/drawing/2014/main" id="{3C6E4762-EDC7-3A8B-4A95-336B9D58CD0B}"/>
              </a:ext>
            </a:extLst>
          </p:cNvPr>
          <p:cNvSpPr>
            <a:spLocks noGrp="1" noChangeArrowheads="1"/>
          </p:cNvSpPr>
          <p:nvPr>
            <p:ph type="dt" sz="quarter"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135172" name="Rectangle 4">
            <a:extLst>
              <a:ext uri="{FF2B5EF4-FFF2-40B4-BE49-F238E27FC236}">
                <a16:creationId xmlns:a16="http://schemas.microsoft.com/office/drawing/2014/main" id="{71FBB541-365B-CB8D-496F-D3219789DBE9}"/>
              </a:ext>
            </a:extLst>
          </p:cNvPr>
          <p:cNvSpPr>
            <a:spLocks noGrp="1" noChangeArrowheads="1"/>
          </p:cNvSpPr>
          <p:nvPr>
            <p:ph type="ftr" sz="quarter" idx="2"/>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135173" name="Rectangle 5">
            <a:extLst>
              <a:ext uri="{FF2B5EF4-FFF2-40B4-BE49-F238E27FC236}">
                <a16:creationId xmlns:a16="http://schemas.microsoft.com/office/drawing/2014/main" id="{917711E5-AC78-07DF-962A-AC4C003873D1}"/>
              </a:ext>
            </a:extLst>
          </p:cNvPr>
          <p:cNvSpPr>
            <a:spLocks noGrp="1" noChangeArrowheads="1"/>
          </p:cNvSpPr>
          <p:nvPr>
            <p:ph type="sldNum" sz="quarter" idx="3"/>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0E655026-9F55-406B-8BC2-BEB09EE00E53}" type="slidenum">
              <a:rPr altLang="zh-CN"/>
              <a:pPr/>
              <a:t>‹#›</a:t>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45D6DB-2506-2313-2B65-6E3DB2D9CECE}"/>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en-US" altLang="zh-CN"/>
          </a:p>
        </p:txBody>
      </p:sp>
      <p:sp>
        <p:nvSpPr>
          <p:cNvPr id="5123" name="Rectangle 3">
            <a:extLst>
              <a:ext uri="{FF2B5EF4-FFF2-40B4-BE49-F238E27FC236}">
                <a16:creationId xmlns:a16="http://schemas.microsoft.com/office/drawing/2014/main" id="{98F5EC7A-28EF-B376-0466-C5B957D7BD46}"/>
              </a:ext>
            </a:extLst>
          </p:cNvPr>
          <p:cNvSpPr>
            <a:spLocks noGrp="1" noChangeArrowheads="1"/>
          </p:cNvSpPr>
          <p:nvPr>
            <p:ph type="dt"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4100" name="Rectangle 4">
            <a:extLst>
              <a:ext uri="{FF2B5EF4-FFF2-40B4-BE49-F238E27FC236}">
                <a16:creationId xmlns:a16="http://schemas.microsoft.com/office/drawing/2014/main" id="{6609F38D-9169-F1D7-37E3-4F0E6CB1E167}"/>
              </a:ext>
            </a:extLst>
          </p:cNvPr>
          <p:cNvSpPr>
            <a:spLocks noChangeArrowheads="1" noTextEdit="1"/>
          </p:cNvSpPr>
          <p:nvPr>
            <p:ph type="sldImg" idx="4294967295"/>
          </p:nvPr>
        </p:nvSpPr>
        <p:spPr bwMode="auto">
          <a:xfrm>
            <a:off x="325755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808F8400-DD50-5E85-0C62-E21A233E16AF}"/>
              </a:ext>
            </a:extLst>
          </p:cNvPr>
          <p:cNvSpPr>
            <a:spLocks noGrp="1" noChangeArrowheads="1"/>
          </p:cNvSpPr>
          <p:nvPr>
            <p:ph type="body" sz="quarter" idx="3"/>
          </p:nvPr>
        </p:nvSpPr>
        <p:spPr bwMode="auto">
          <a:xfrm>
            <a:off x="1325563" y="3257550"/>
            <a:ext cx="7294562" cy="30861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13634430-7A69-5E2C-9700-21D2D2884FB3}"/>
              </a:ext>
            </a:extLst>
          </p:cNvPr>
          <p:cNvSpPr>
            <a:spLocks noGrp="1" noChangeArrowheads="1"/>
          </p:cNvSpPr>
          <p:nvPr>
            <p:ph type="ftr" sz="quarter" idx="4"/>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5127" name="Rectangle 7">
            <a:extLst>
              <a:ext uri="{FF2B5EF4-FFF2-40B4-BE49-F238E27FC236}">
                <a16:creationId xmlns:a16="http://schemas.microsoft.com/office/drawing/2014/main" id="{E21EB48B-9287-53BF-A287-82E45F93C9E2}"/>
              </a:ext>
            </a:extLst>
          </p:cNvPr>
          <p:cNvSpPr>
            <a:spLocks noGrp="1" noChangeArrowheads="1"/>
          </p:cNvSpPr>
          <p:nvPr>
            <p:ph type="sldNum" sz="quarter" idx="5"/>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190119B2-6BB7-4D29-A44D-7A83C6EBF3E2}" type="slidenum">
              <a:rPr altLang="zh-CN"/>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9E1F5592-1CC2-64E0-3F0D-92B0480601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72048C9-5172-4A1C-8225-6A205DCBDD7E}" type="slidenum">
              <a:rPr altLang="zh-CN" sz="1200"/>
              <a:pPr/>
              <a:t>12</a:t>
            </a:fld>
            <a:endParaRPr lang="zh-CN" altLang="zh-CN" sz="1200"/>
          </a:p>
        </p:txBody>
      </p:sp>
      <p:sp>
        <p:nvSpPr>
          <p:cNvPr id="18435" name="Rectangle 2">
            <a:extLst>
              <a:ext uri="{FF2B5EF4-FFF2-40B4-BE49-F238E27FC236}">
                <a16:creationId xmlns:a16="http://schemas.microsoft.com/office/drawing/2014/main" id="{769314A4-8583-292E-2CFE-B64359D363A5}"/>
              </a:ext>
            </a:extLst>
          </p:cNvPr>
          <p:cNvSpPr>
            <a:spLocks noChangeArrowheads="1" noTextEdit="1"/>
          </p:cNvSpPr>
          <p:nvPr>
            <p:ph type="sldImg" idx="4294967295"/>
          </p:nvPr>
        </p:nvSpPr>
        <p:spPr>
          <a:ln/>
        </p:spPr>
      </p:sp>
      <p:sp>
        <p:nvSpPr>
          <p:cNvPr id="18436" name="Rectangle 3">
            <a:extLst>
              <a:ext uri="{FF2B5EF4-FFF2-40B4-BE49-F238E27FC236}">
                <a16:creationId xmlns:a16="http://schemas.microsoft.com/office/drawing/2014/main" id="{E1CC0773-5059-FD0C-57A9-6E4C50CB5A91}"/>
              </a:ext>
            </a:extLst>
          </p:cNvPr>
          <p:cNvSpPr>
            <a:spLocks noGrp="1" noChangeArrowheads="1"/>
          </p:cNvSpPr>
          <p:nvPr>
            <p:ph type="body" idx="4294967295"/>
          </p:nvPr>
        </p:nvSpPr>
        <p:spPr/>
        <p:txBody>
          <a:bodyPr>
            <a:prstTxWarp prst="textNoShape">
              <a:avLst/>
            </a:prstTxWarp>
          </a:bodyPr>
          <a:lstStyle/>
          <a:p>
            <a:pPr eaLnBrk="1" hangingPunct="1"/>
            <a:r>
              <a:rPr lang="zh-CN" altLang="en-US"/>
              <a:t>用户的活动：如在线即时通信，异步通信</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EFC12E0-0A9F-DB36-3449-526F88BD0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6E98623-DDDD-4120-8F27-60E7A0B8D5C1}" type="slidenum">
              <a:rPr altLang="zh-CN" sz="1200"/>
              <a:pPr/>
              <a:t>45</a:t>
            </a:fld>
            <a:endParaRPr lang="zh-CN" altLang="zh-CN" sz="1200"/>
          </a:p>
        </p:txBody>
      </p:sp>
      <p:sp>
        <p:nvSpPr>
          <p:cNvPr id="61443" name="Rectangle 2">
            <a:extLst>
              <a:ext uri="{FF2B5EF4-FFF2-40B4-BE49-F238E27FC236}">
                <a16:creationId xmlns:a16="http://schemas.microsoft.com/office/drawing/2014/main" id="{A6DC0FFC-3588-6A3F-0345-94F8BAB33B1F}"/>
              </a:ext>
            </a:extLst>
          </p:cNvPr>
          <p:cNvSpPr>
            <a:spLocks noChangeArrowheads="1" noTextEdit="1"/>
          </p:cNvSpPr>
          <p:nvPr>
            <p:ph type="sldImg" idx="4294967295"/>
          </p:nvPr>
        </p:nvSpPr>
        <p:spPr>
          <a:ln/>
        </p:spPr>
      </p:sp>
      <p:sp>
        <p:nvSpPr>
          <p:cNvPr id="61444" name="Rectangle 3">
            <a:extLst>
              <a:ext uri="{FF2B5EF4-FFF2-40B4-BE49-F238E27FC236}">
                <a16:creationId xmlns:a16="http://schemas.microsoft.com/office/drawing/2014/main" id="{4860258E-EFAA-77E6-895D-C70018C11B86}"/>
              </a:ext>
            </a:extLst>
          </p:cNvPr>
          <p:cNvSpPr>
            <a:spLocks noGrp="1" noChangeArrowheads="1"/>
          </p:cNvSpPr>
          <p:nvPr>
            <p:ph type="body" idx="4294967295"/>
          </p:nvPr>
        </p:nvSpPr>
        <p:spPr/>
        <p:txBody>
          <a:bodyPr>
            <a:prstTxWarp prst="textNoShape">
              <a:avLst/>
            </a:prstTxWarp>
          </a:bodyPr>
          <a:lstStyle/>
          <a:p>
            <a:pPr marL="685800" lvl="1" indent="-228600" eaLnBrk="1" hangingPunct="1">
              <a:buFont typeface="Wingdings" panose="05000000000000000000" pitchFamily="2" charset="2"/>
              <a:buChar char="•"/>
            </a:pPr>
            <a:r>
              <a:rPr lang="en-US" altLang="zh-CN">
                <a:solidFill>
                  <a:schemeClr val="accent2"/>
                </a:solidFill>
              </a:rPr>
              <a:t>5</a:t>
            </a:r>
            <a:r>
              <a:rPr lang="zh-CN" altLang="en-US">
                <a:solidFill>
                  <a:schemeClr val="accent2"/>
                </a:solidFill>
              </a:rPr>
              <a:t>、帮助用户识别、诊断和修复错误</a:t>
            </a:r>
            <a:r>
              <a:rPr lang="zh-CN" altLang="en-US"/>
              <a:t>：使用简明语言，描述问题的性质并提供解决的方法</a:t>
            </a:r>
          </a:p>
          <a:p>
            <a:pPr marL="685800" lvl="1" indent="-228600" eaLnBrk="1" hangingPunct="1">
              <a:buFont typeface="Wingdings" panose="05000000000000000000" pitchFamily="2" charset="2"/>
              <a:buChar char="•"/>
            </a:pPr>
            <a:r>
              <a:rPr lang="en-US" altLang="zh-CN">
                <a:solidFill>
                  <a:schemeClr val="accent2"/>
                </a:solidFill>
              </a:rPr>
              <a:t>6</a:t>
            </a:r>
            <a:r>
              <a:rPr lang="zh-CN" altLang="en-US">
                <a:solidFill>
                  <a:schemeClr val="accent2"/>
                </a:solidFill>
              </a:rPr>
              <a:t>、预防出错</a:t>
            </a:r>
            <a:r>
              <a:rPr lang="zh-CN" altLang="en-US"/>
              <a:t>：应尽可能地避免错误的发生：</a:t>
            </a:r>
          </a:p>
          <a:p>
            <a:pPr marL="685800" lvl="1" indent="-228600" eaLnBrk="1" hangingPunct="1">
              <a:buFont typeface="Wingdings" panose="05000000000000000000" pitchFamily="2" charset="2"/>
              <a:buChar char="•"/>
            </a:pPr>
            <a:r>
              <a:rPr lang="zh-CN" altLang="en-US"/>
              <a:t>     限制操作，增加提示，使用</a:t>
            </a:r>
            <a:r>
              <a:rPr lang="en-US" altLang="zh-CN"/>
              <a:t>undo</a:t>
            </a:r>
            <a:r>
              <a:rPr lang="zh-CN" altLang="en-US"/>
              <a:t>、确认对话框等</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7</a:t>
            </a:r>
            <a:r>
              <a:rPr lang="zh-CN" altLang="en-US">
                <a:solidFill>
                  <a:schemeClr val="accent2"/>
                </a:solidFill>
              </a:rPr>
              <a:t>、依赖识别而非记忆</a:t>
            </a:r>
            <a:r>
              <a:rPr lang="zh-CN" altLang="en-US"/>
              <a:t>：使得对象、动作和选项清晰可见</a:t>
            </a:r>
          </a:p>
          <a:p>
            <a:pPr marL="685800" lvl="1" indent="-228600" eaLnBrk="1" hangingPunct="1">
              <a:buFont typeface="Wingdings" panose="05000000000000000000" pitchFamily="2" charset="2"/>
              <a:buChar char="•"/>
            </a:pPr>
            <a:r>
              <a:rPr lang="en-US" altLang="zh-CN">
                <a:solidFill>
                  <a:schemeClr val="accent2"/>
                </a:solidFill>
              </a:rPr>
              <a:t>8</a:t>
            </a:r>
            <a:r>
              <a:rPr lang="zh-CN" altLang="en-US">
                <a:solidFill>
                  <a:schemeClr val="accent2"/>
                </a:solidFill>
              </a:rPr>
              <a:t>、使用的灵活性和有效性</a:t>
            </a:r>
            <a:r>
              <a:rPr lang="zh-CN" altLang="en-US"/>
              <a:t>：为熟练用户提供快捷键</a:t>
            </a:r>
          </a:p>
          <a:p>
            <a:pPr marL="685800" lvl="1" indent="-228600" eaLnBrk="1" hangingPunct="1">
              <a:buFont typeface="Wingdings" panose="05000000000000000000" pitchFamily="2" charset="2"/>
              <a:buChar char="•"/>
            </a:pPr>
            <a:r>
              <a:rPr lang="en-US" altLang="zh-CN">
                <a:solidFill>
                  <a:schemeClr val="accent2"/>
                </a:solidFill>
              </a:rPr>
              <a:t>9</a:t>
            </a:r>
            <a:r>
              <a:rPr lang="zh-CN" altLang="en-US">
                <a:solidFill>
                  <a:schemeClr val="accent2"/>
                </a:solidFill>
              </a:rPr>
              <a:t>、最小化设计</a:t>
            </a:r>
            <a:r>
              <a:rPr lang="zh-CN" altLang="en-US"/>
              <a:t>：避免使用无关或极少使用的信息</a:t>
            </a:r>
          </a:p>
          <a:p>
            <a:pPr marL="685800" lvl="1" indent="-228600" eaLnBrk="1" hangingPunct="1">
              <a:buFont typeface="Wingdings" panose="05000000000000000000" pitchFamily="2" charset="2"/>
              <a:buChar char="•"/>
            </a:pPr>
            <a:r>
              <a:rPr lang="zh-CN" altLang="en-US"/>
              <a:t>     干扰，突显不出主要信息，主要功能。</a:t>
            </a:r>
          </a:p>
          <a:p>
            <a:pPr marL="685800" lvl="1" indent="-228600" eaLnBrk="1" hangingPunct="1">
              <a:buFont typeface="Wingdings" panose="05000000000000000000" pitchFamily="2" charset="2"/>
              <a:buChar char="•"/>
            </a:pPr>
            <a:r>
              <a:rPr lang="zh-CN" altLang="en-US"/>
              <a:t>     朴实的界面最好，如</a:t>
            </a:r>
            <a:r>
              <a:rPr lang="en-US" altLang="zh-CN"/>
              <a:t>google</a:t>
            </a:r>
            <a:r>
              <a:rPr lang="zh-CN" altLang="en-US"/>
              <a:t>。</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10</a:t>
            </a:r>
            <a:r>
              <a:rPr lang="zh-CN" altLang="en-US">
                <a:solidFill>
                  <a:schemeClr val="accent2"/>
                </a:solidFill>
              </a:rPr>
              <a:t>、帮助及文档</a:t>
            </a:r>
            <a:r>
              <a:rPr lang="zh-CN" altLang="en-US"/>
              <a:t>：提供易于检索、便于学习的帮助文档</a:t>
            </a:r>
          </a:p>
          <a:p>
            <a:pPr marL="228600" indent="-228600"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A1FB40D-4BAE-EE1C-0B50-C56D7C0D3A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A452C66-B3F8-45D1-8A90-0F7838993B0D}" type="slidenum">
              <a:rPr altLang="zh-CN" sz="1200"/>
              <a:pPr/>
              <a:t>32</a:t>
            </a:fld>
            <a:endParaRPr lang="zh-CN" altLang="zh-CN" sz="1200"/>
          </a:p>
        </p:txBody>
      </p:sp>
      <p:sp>
        <p:nvSpPr>
          <p:cNvPr id="39939" name="Rectangle 2">
            <a:extLst>
              <a:ext uri="{FF2B5EF4-FFF2-40B4-BE49-F238E27FC236}">
                <a16:creationId xmlns:a16="http://schemas.microsoft.com/office/drawing/2014/main" id="{701C788A-2DAB-8EA1-D1D1-F6D4F38F285B}"/>
              </a:ext>
            </a:extLst>
          </p:cNvPr>
          <p:cNvSpPr>
            <a:spLocks noChangeArrowheads="1" noTextEdit="1"/>
          </p:cNvSpPr>
          <p:nvPr>
            <p:ph type="sldImg" idx="4294967295"/>
          </p:nvPr>
        </p:nvSpPr>
        <p:spPr>
          <a:ln/>
        </p:spPr>
      </p:sp>
      <p:sp>
        <p:nvSpPr>
          <p:cNvPr id="39940" name="Rectangle 3">
            <a:extLst>
              <a:ext uri="{FF2B5EF4-FFF2-40B4-BE49-F238E27FC236}">
                <a16:creationId xmlns:a16="http://schemas.microsoft.com/office/drawing/2014/main" id="{43D59CBC-739E-08E0-BE58-1EAC486F8B37}"/>
              </a:ext>
            </a:extLst>
          </p:cNvPr>
          <p:cNvSpPr>
            <a:spLocks noGrp="1" noChangeArrowheads="1"/>
          </p:cNvSpPr>
          <p:nvPr>
            <p:ph type="body" idx="4294967295"/>
          </p:nvPr>
        </p:nvSpPr>
        <p:spPr/>
        <p:txBody>
          <a:bodyPr>
            <a:prstTxWarp prst="textNoShape">
              <a:avLst/>
            </a:prstTxWarp>
          </a:bodyPr>
          <a:lstStyle/>
          <a:p>
            <a:pPr eaLnBrk="1" hangingPunct="1"/>
            <a:r>
              <a:rPr lang="zh-CN" altLang="en-US"/>
              <a:t>可用性目标与用户体验目标是交互设计的两大目标，它们是有区别的：</a:t>
            </a:r>
          </a:p>
          <a:p>
            <a:pPr lvl="1" eaLnBrk="1" hangingPunct="1"/>
            <a:r>
              <a:rPr lang="zh-CN" altLang="en-US"/>
              <a:t>可用性目标相对客观，可以有客观度量的标准</a:t>
            </a:r>
          </a:p>
          <a:p>
            <a:pPr lvl="1" eaLnBrk="1" hangingPunct="1"/>
            <a:r>
              <a:rPr lang="zh-CN" altLang="en-US"/>
              <a:t>      度量高效性：完成一个任务（比如编辑一个</a:t>
            </a:r>
            <a:r>
              <a:rPr lang="en-US" altLang="zh-CN"/>
              <a:t>1000</a:t>
            </a:r>
            <a:r>
              <a:rPr lang="zh-CN" altLang="en-US"/>
              <a:t>字的文档，并保存）花的时间；</a:t>
            </a:r>
          </a:p>
          <a:p>
            <a:pPr lvl="1" eaLnBrk="1" hangingPunct="1"/>
            <a:r>
              <a:rPr lang="zh-CN" altLang="en-US"/>
              <a:t>            易学性：学习编辑、保存文档，即学习执行这个任务花费的时间；</a:t>
            </a:r>
          </a:p>
          <a:p>
            <a:pPr lvl="1" eaLnBrk="1" hangingPunct="1"/>
            <a:r>
              <a:rPr lang="zh-CN" altLang="en-US"/>
              <a:t>            易记性：执行这个任务中出错的次数等等。            </a:t>
            </a:r>
          </a:p>
          <a:p>
            <a:pPr lvl="1" eaLnBrk="1" hangingPunct="1"/>
            <a:r>
              <a:rPr lang="zh-CN" altLang="en-US"/>
              <a:t>用户体验目标更为主观，关注用户个人如何体验</a:t>
            </a:r>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A94D88A-87C4-8099-BB5E-ADD203BD9C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E252D5B-84DC-4D72-94AE-82F2953E8002}" type="slidenum">
              <a:rPr altLang="zh-CN" sz="1200"/>
              <a:pPr/>
              <a:t>34</a:t>
            </a:fld>
            <a:endParaRPr lang="zh-CN" altLang="zh-CN" sz="1200"/>
          </a:p>
        </p:txBody>
      </p:sp>
      <p:sp>
        <p:nvSpPr>
          <p:cNvPr id="43011" name="Rectangle 2">
            <a:extLst>
              <a:ext uri="{FF2B5EF4-FFF2-40B4-BE49-F238E27FC236}">
                <a16:creationId xmlns:a16="http://schemas.microsoft.com/office/drawing/2014/main" id="{DCAE365F-46DB-2207-B88E-BA43907343D5}"/>
              </a:ext>
            </a:extLst>
          </p:cNvPr>
          <p:cNvSpPr>
            <a:spLocks noChangeArrowheads="1" noTextEdit="1"/>
          </p:cNvSpPr>
          <p:nvPr>
            <p:ph type="sldImg" idx="4294967295"/>
          </p:nvPr>
        </p:nvSpPr>
        <p:spPr>
          <a:ln/>
        </p:spPr>
      </p:sp>
      <p:sp>
        <p:nvSpPr>
          <p:cNvPr id="43012" name="Rectangle 3">
            <a:extLst>
              <a:ext uri="{FF2B5EF4-FFF2-40B4-BE49-F238E27FC236}">
                <a16:creationId xmlns:a16="http://schemas.microsoft.com/office/drawing/2014/main" id="{9FE77308-2D07-D450-DC06-9D34ADD533AB}"/>
              </a:ext>
            </a:extLst>
          </p:cNvPr>
          <p:cNvSpPr>
            <a:spLocks noGrp="1" noChangeArrowheads="1"/>
          </p:cNvSpPr>
          <p:nvPr>
            <p:ph type="body" idx="4294967295"/>
          </p:nvPr>
        </p:nvSpPr>
        <p:spPr/>
        <p:txBody>
          <a:bodyPr>
            <a:prstTxWarp prst="textNoShape">
              <a:avLst/>
            </a:prstTxWarp>
          </a:bodyPr>
          <a:lstStyle/>
          <a:p>
            <a:pPr eaLnBrk="1" hangingPunct="1"/>
            <a:r>
              <a:rPr lang="zh-CN" altLang="en-US"/>
              <a:t>满足什么目标取决于使用上下文（用户、任务、环境）</a:t>
            </a:r>
          </a:p>
          <a:p>
            <a:pPr eaLnBrk="1" hangingPunct="1"/>
            <a:r>
              <a:rPr lang="zh-CN" altLang="en-US"/>
              <a:t>  </a:t>
            </a:r>
            <a:r>
              <a:rPr lang="en-US" altLang="zh-CN"/>
              <a:t>1</a:t>
            </a:r>
            <a:r>
              <a:rPr lang="zh-CN" altLang="en-US"/>
              <a:t>、 在设计交互式系统前，如何确定设计目标？设计目标由“使用上下文（用户、任务、环境）”决定。</a:t>
            </a:r>
          </a:p>
          <a:p>
            <a:pPr eaLnBrk="1" hangingPunct="1"/>
            <a:r>
              <a:rPr lang="zh-CN" altLang="en-US"/>
              <a:t>       比如 ，设计一个辅助儿童交互式学习软件，可用性目标：易学、易用、易记；  </a:t>
            </a:r>
          </a:p>
          <a:p>
            <a:pPr eaLnBrk="1" hangingPunct="1"/>
            <a:r>
              <a:rPr lang="zh-CN" altLang="en-US"/>
              <a:t>                                                                用户体验目标：愉快、有趣味、有吸引力（卡通人物、儿童的语言），能给与奖励、增强信心（打分，鼓励的语言）</a:t>
            </a:r>
          </a:p>
          <a:p>
            <a:pPr lvl="1" eaLnBrk="1" hangingPunct="1"/>
            <a:r>
              <a:rPr lang="zh-CN" altLang="en-US"/>
              <a:t>可用性和用户体验目标有时相互冲突</a:t>
            </a:r>
          </a:p>
          <a:p>
            <a:pPr lvl="1" eaLnBrk="1" hangingPunct="1"/>
            <a:endParaRPr lang="zh-CN" altLang="en-US"/>
          </a:p>
          <a:p>
            <a:pPr lvl="1" eaLnBrk="1" hangingPunct="1"/>
            <a:r>
              <a:rPr lang="zh-CN" altLang="en-US"/>
              <a:t>    什么时候易用都重要吗？</a:t>
            </a:r>
          </a:p>
          <a:p>
            <a:pPr lvl="2" eaLnBrk="1" hangingPunct="1"/>
            <a:r>
              <a:rPr lang="zh-CN" altLang="en-US"/>
              <a:t>上述游戏软件是一个例子</a:t>
            </a:r>
          </a:p>
          <a:p>
            <a:pPr lvl="2" eaLnBrk="1" hangingPunct="1"/>
            <a:r>
              <a:rPr lang="zh-CN" altLang="en-US"/>
              <a:t>  不易使用会让用户体验到具有挑战性，更乐意使用，玩这个游戏。</a:t>
            </a:r>
          </a:p>
          <a:p>
            <a:pPr lvl="2" eaLnBrk="1" hangingPunct="1"/>
            <a:endParaRPr lang="zh-CN" altLang="en-US"/>
          </a:p>
          <a:p>
            <a:pPr lvl="2" eaLnBrk="1" hangingPunct="1"/>
            <a:r>
              <a:rPr lang="zh-CN" altLang="en-US"/>
              <a:t>在工业控制系统中提供趣味性可能没有必要</a:t>
            </a:r>
          </a:p>
          <a:p>
            <a:pPr lvl="2" eaLnBrk="1" hangingPunct="1"/>
            <a:endParaRPr lang="zh-CN" altLang="en-US"/>
          </a:p>
          <a:p>
            <a:pPr lvl="1" eaLnBrk="1" hangingPunct="1"/>
            <a:r>
              <a:rPr lang="zh-CN" altLang="en-US"/>
              <a:t>在确定的使用上下文中通常需要两者之间的折衷考虑</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0888E0E-9697-0EFA-81F0-70BD6095C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1D1C5B4-25B0-4283-BE15-8036F2EB0F04}" type="slidenum">
              <a:rPr altLang="zh-CN" sz="1200"/>
              <a:pPr/>
              <a:t>35</a:t>
            </a:fld>
            <a:endParaRPr lang="zh-CN" altLang="zh-CN" sz="1200"/>
          </a:p>
        </p:txBody>
      </p:sp>
      <p:sp>
        <p:nvSpPr>
          <p:cNvPr id="45059" name="Rectangle 2">
            <a:extLst>
              <a:ext uri="{FF2B5EF4-FFF2-40B4-BE49-F238E27FC236}">
                <a16:creationId xmlns:a16="http://schemas.microsoft.com/office/drawing/2014/main" id="{B1B2D522-FCE4-02DD-B584-48045D168AE5}"/>
              </a:ext>
            </a:extLst>
          </p:cNvPr>
          <p:cNvSpPr>
            <a:spLocks noChangeArrowheads="1" noTextEdit="1"/>
          </p:cNvSpPr>
          <p:nvPr>
            <p:ph type="sldImg" idx="4294967295"/>
          </p:nvPr>
        </p:nvSpPr>
        <p:spPr>
          <a:ln/>
        </p:spPr>
      </p:sp>
      <p:sp>
        <p:nvSpPr>
          <p:cNvPr id="45060" name="Rectangle 3">
            <a:extLst>
              <a:ext uri="{FF2B5EF4-FFF2-40B4-BE49-F238E27FC236}">
                <a16:creationId xmlns:a16="http://schemas.microsoft.com/office/drawing/2014/main" id="{6833D9BA-C8A1-706E-0D5A-EDBDBBE14BF9}"/>
              </a:ext>
            </a:extLst>
          </p:cNvPr>
          <p:cNvSpPr>
            <a:spLocks noGrp="1" noChangeArrowheads="1"/>
          </p:cNvSpPr>
          <p:nvPr>
            <p:ph type="body" idx="4294967295"/>
          </p:nvPr>
        </p:nvSpPr>
        <p:spPr/>
        <p:txBody>
          <a:bodyPr>
            <a:prstTxWarp prst="textNoShape">
              <a:avLst/>
            </a:prstTxWarp>
          </a:bodyPr>
          <a:lstStyle/>
          <a:p>
            <a:pPr eaLnBrk="1" hangingPunct="1"/>
            <a:r>
              <a:rPr lang="zh-CN" altLang="en-US"/>
              <a:t>立即反馈：让用户确定他的操作是否有效，通过操作结果（反馈）获得，然后决定接下来做什么，</a:t>
            </a:r>
          </a:p>
          <a:p>
            <a:pPr eaLnBrk="1" hangingPunct="1"/>
            <a:r>
              <a:rPr lang="zh-CN" altLang="en-US"/>
              <a:t>                举例，人与人交流时，对方没反应（反馈），你会如何做？</a:t>
            </a:r>
          </a:p>
          <a:p>
            <a:pPr eaLnBrk="1" hangingPunct="1"/>
            <a:r>
              <a:rPr lang="zh-CN" altLang="en-US"/>
              <a:t>                         耳聋的人讲话声音大，为什么？</a:t>
            </a:r>
          </a:p>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C933E64B-2B06-245B-1DE1-5D1D981117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DA41197-EA8F-4B31-8506-A2B704378B71}" type="slidenum">
              <a:rPr altLang="zh-CN" sz="1200"/>
              <a:pPr/>
              <a:t>36</a:t>
            </a:fld>
            <a:endParaRPr lang="zh-CN" altLang="zh-CN" sz="1200"/>
          </a:p>
        </p:txBody>
      </p:sp>
      <p:sp>
        <p:nvSpPr>
          <p:cNvPr id="47107" name="Rectangle 2">
            <a:extLst>
              <a:ext uri="{FF2B5EF4-FFF2-40B4-BE49-F238E27FC236}">
                <a16:creationId xmlns:a16="http://schemas.microsoft.com/office/drawing/2014/main" id="{599AC5CC-68FA-553F-D238-1D02AC1F7615}"/>
              </a:ext>
            </a:extLst>
          </p:cNvPr>
          <p:cNvSpPr>
            <a:spLocks noChangeArrowheads="1" noTextEdit="1"/>
          </p:cNvSpPr>
          <p:nvPr>
            <p:ph type="sldImg" idx="4294967295"/>
          </p:nvPr>
        </p:nvSpPr>
        <p:spPr>
          <a:ln/>
        </p:spPr>
      </p:sp>
      <p:sp>
        <p:nvSpPr>
          <p:cNvPr id="47108" name="Rectangle 3">
            <a:extLst>
              <a:ext uri="{FF2B5EF4-FFF2-40B4-BE49-F238E27FC236}">
                <a16:creationId xmlns:a16="http://schemas.microsoft.com/office/drawing/2014/main" id="{A174FBF7-2D05-078A-D078-EFEAE5181DB4}"/>
              </a:ext>
            </a:extLst>
          </p:cNvPr>
          <p:cNvSpPr>
            <a:spLocks noGrp="1" noChangeArrowheads="1"/>
          </p:cNvSpPr>
          <p:nvPr>
            <p:ph type="body" idx="4294967295"/>
          </p:nvPr>
        </p:nvSpPr>
        <p:spPr/>
        <p:txBody>
          <a:bodyPr>
            <a:prstTxWarp prst="textNoShape">
              <a:avLst/>
            </a:prstTxWarp>
          </a:bodyPr>
          <a:lstStyle/>
          <a:p>
            <a:pPr eaLnBrk="1" hangingPunct="1"/>
            <a:r>
              <a:rPr lang="zh-CN" altLang="en-US"/>
              <a:t>可视性：为用户呈现系统功能，用户容易知道如何使用，具体就是提供使用功能的操作位置和操作方法这样的线索，</a:t>
            </a:r>
          </a:p>
          <a:p>
            <a:pPr eaLnBrk="1" hangingPunct="1"/>
            <a:endParaRPr lang="zh-CN" altLang="en-US"/>
          </a:p>
          <a:p>
            <a:pPr eaLnBrk="1" hangingPunct="1"/>
            <a:r>
              <a:rPr lang="zh-CN" altLang="en-US"/>
              <a:t>反馈：例，按电梯，操作电脑，半天没反应，操作执行没？？？重启！信息丢失！</a:t>
            </a:r>
          </a:p>
          <a:p>
            <a:pPr eaLnBrk="1" hangingPunct="1"/>
            <a:endParaRPr lang="zh-CN" altLang="en-US"/>
          </a:p>
          <a:p>
            <a:pPr eaLnBrk="1" hangingPunct="1"/>
            <a:r>
              <a:rPr lang="zh-CN" altLang="en-US"/>
              <a:t>         如何提供反馈依赖于使用上下文？如汽车导航，用视觉？听觉！！</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23E6722-B240-CD51-C60F-C598F09FB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7745B83-4E40-4D19-800C-D654921248C5}" type="slidenum">
              <a:rPr altLang="zh-CN" sz="1200"/>
              <a:pPr/>
              <a:t>40</a:t>
            </a:fld>
            <a:endParaRPr lang="zh-CN" altLang="zh-CN" sz="1200"/>
          </a:p>
        </p:txBody>
      </p:sp>
      <p:sp>
        <p:nvSpPr>
          <p:cNvPr id="52227" name="Rectangle 2">
            <a:extLst>
              <a:ext uri="{FF2B5EF4-FFF2-40B4-BE49-F238E27FC236}">
                <a16:creationId xmlns:a16="http://schemas.microsoft.com/office/drawing/2014/main" id="{36132C2B-3090-A732-5BB8-0A3098D06CBA}"/>
              </a:ext>
            </a:extLst>
          </p:cNvPr>
          <p:cNvSpPr>
            <a:spLocks noChangeArrowheads="1" noTextEdit="1"/>
          </p:cNvSpPr>
          <p:nvPr>
            <p:ph type="sldImg" idx="4294967295"/>
          </p:nvPr>
        </p:nvSpPr>
        <p:spPr>
          <a:ln/>
        </p:spPr>
      </p:sp>
      <p:sp>
        <p:nvSpPr>
          <p:cNvPr id="52228" name="Rectangle 3">
            <a:extLst>
              <a:ext uri="{FF2B5EF4-FFF2-40B4-BE49-F238E27FC236}">
                <a16:creationId xmlns:a16="http://schemas.microsoft.com/office/drawing/2014/main" id="{547C7D3A-6C90-084A-5283-B3693EB94398}"/>
              </a:ext>
            </a:extLst>
          </p:cNvPr>
          <p:cNvSpPr>
            <a:spLocks noGrp="1" noChangeArrowheads="1"/>
          </p:cNvSpPr>
          <p:nvPr>
            <p:ph type="body" idx="4294967295"/>
          </p:nvPr>
        </p:nvSpPr>
        <p:spPr/>
        <p:txBody>
          <a:bodyPr>
            <a:prstTxWarp prst="textNoShape">
              <a:avLst/>
            </a:prstTxWarp>
          </a:bodyPr>
          <a:lstStyle/>
          <a:p>
            <a:pPr eaLnBrk="1" hangingPunct="1"/>
            <a:r>
              <a:rPr lang="zh-CN" altLang="en-US"/>
              <a:t>文化限制：红、绿用在生活中，</a:t>
            </a:r>
          </a:p>
          <a:p>
            <a:pPr eaLnBrk="1" hangingPunct="1"/>
            <a:r>
              <a:rPr lang="zh-CN" altLang="en-US"/>
              <a:t>                红：不允许、禁止，如出租车的顶灯</a:t>
            </a:r>
          </a:p>
          <a:p>
            <a:pPr eaLnBrk="1" hangingPunct="1"/>
            <a:r>
              <a:rPr lang="zh-CN" altLang="en-US"/>
              <a:t>                绿：允许，可以，</a:t>
            </a:r>
          </a:p>
          <a:p>
            <a:pPr eaLnBrk="1" hangingPunct="1"/>
            <a:r>
              <a:rPr lang="zh-CN" altLang="en-US"/>
              <a:t>一些使用方式，被某个社会团体所接受，就成了公认的惯例</a:t>
            </a:r>
          </a:p>
          <a:p>
            <a:pPr eaLnBrk="1" hangingPunct="1"/>
            <a:endParaRPr lang="zh-CN" altLang="en-US"/>
          </a:p>
          <a:p>
            <a:pPr eaLnBrk="1" hangingPunct="1"/>
            <a:r>
              <a:rPr lang="zh-CN" altLang="en-US"/>
              <a:t>控制器的相对位置及其效果之间的映射也很重要。</a:t>
            </a:r>
          </a:p>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DB722731-2A9F-150E-DCD0-0DF7D231FF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ED7342A-CE1F-486C-8966-BF69881A24B5}" type="slidenum">
              <a:rPr altLang="zh-CN" sz="1200"/>
              <a:pPr/>
              <a:t>41</a:t>
            </a:fld>
            <a:endParaRPr lang="zh-CN" altLang="zh-CN" sz="1200"/>
          </a:p>
        </p:txBody>
      </p:sp>
      <p:sp>
        <p:nvSpPr>
          <p:cNvPr id="54275" name="Rectangle 2">
            <a:extLst>
              <a:ext uri="{FF2B5EF4-FFF2-40B4-BE49-F238E27FC236}">
                <a16:creationId xmlns:a16="http://schemas.microsoft.com/office/drawing/2014/main" id="{58EB6317-0839-2339-F655-3DBF57135084}"/>
              </a:ext>
            </a:extLst>
          </p:cNvPr>
          <p:cNvSpPr>
            <a:spLocks noChangeArrowheads="1" noTextEdit="1"/>
          </p:cNvSpPr>
          <p:nvPr>
            <p:ph type="sldImg" idx="4294967295"/>
          </p:nvPr>
        </p:nvSpPr>
        <p:spPr>
          <a:ln/>
        </p:spPr>
      </p:sp>
      <p:sp>
        <p:nvSpPr>
          <p:cNvPr id="54276" name="Rectangle 3">
            <a:extLst>
              <a:ext uri="{FF2B5EF4-FFF2-40B4-BE49-F238E27FC236}">
                <a16:creationId xmlns:a16="http://schemas.microsoft.com/office/drawing/2014/main" id="{B8E0C4DE-554F-8732-D96C-76D1B9E9F813}"/>
              </a:ext>
            </a:extLst>
          </p:cNvPr>
          <p:cNvSpPr>
            <a:spLocks noGrp="1" noChangeArrowheads="1"/>
          </p:cNvSpPr>
          <p:nvPr>
            <p:ph type="body" idx="4294967295"/>
          </p:nvPr>
        </p:nvSpPr>
        <p:spPr/>
        <p:txBody>
          <a:bodyPr>
            <a:prstTxWarp prst="textNoShape">
              <a:avLst/>
            </a:prstTxWarp>
          </a:bodyPr>
          <a:lstStyle/>
          <a:p>
            <a:pPr eaLnBrk="1" hangingPunct="1"/>
            <a:r>
              <a:rPr lang="zh-CN" altLang="en-US"/>
              <a:t>控制键的相对位置和它的效果之间也应该是自然映射，一目了然，更加明确各键功能，易于使用。</a:t>
            </a:r>
          </a:p>
          <a:p>
            <a:pPr eaLnBrk="1" hangingPunct="1"/>
            <a:endParaRPr lang="zh-CN" altLang="en-US"/>
          </a:p>
          <a:p>
            <a:pPr eaLnBrk="1" hangingPunct="1"/>
            <a:r>
              <a:rPr lang="zh-CN" altLang="en-US"/>
              <a:t>放在“保持界面设计的一致性的优点在于易学、易懂和易用”之后：</a:t>
            </a:r>
          </a:p>
          <a:p>
            <a:pPr eaLnBrk="1" hangingPunct="1"/>
            <a:endParaRPr lang="zh-CN" altLang="en-US"/>
          </a:p>
          <a:p>
            <a:pPr eaLnBrk="1" hangingPunct="1"/>
            <a:r>
              <a:rPr lang="zh-CN" altLang="en-US"/>
              <a:t>一致性： 举例：</a:t>
            </a:r>
            <a:r>
              <a:rPr lang="en-US" altLang="zh-CN"/>
              <a:t>Word 2007</a:t>
            </a:r>
            <a:r>
              <a:rPr lang="zh-CN" altLang="en-US"/>
              <a:t>对菜单项的命名，菜单命令的分类安排，与前不一致，找半天</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6FDFED8-44C0-949E-8349-816F6A942A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637FBA5-5FD7-407D-977C-34DBDB6D553A}" type="slidenum">
              <a:rPr altLang="zh-CN" sz="1200"/>
              <a:pPr/>
              <a:t>43</a:t>
            </a:fld>
            <a:endParaRPr lang="zh-CN" altLang="zh-CN" sz="1200"/>
          </a:p>
        </p:txBody>
      </p:sp>
      <p:sp>
        <p:nvSpPr>
          <p:cNvPr id="57347" name="Rectangle 2">
            <a:extLst>
              <a:ext uri="{FF2B5EF4-FFF2-40B4-BE49-F238E27FC236}">
                <a16:creationId xmlns:a16="http://schemas.microsoft.com/office/drawing/2014/main" id="{F14954E8-FF0F-9DD5-7B97-B7BE17E7270E}"/>
              </a:ext>
            </a:extLst>
          </p:cNvPr>
          <p:cNvSpPr>
            <a:spLocks noChangeArrowheads="1" noTextEdit="1"/>
          </p:cNvSpPr>
          <p:nvPr>
            <p:ph type="sldImg" idx="4294967295"/>
          </p:nvPr>
        </p:nvSpPr>
        <p:spPr>
          <a:ln/>
        </p:spPr>
      </p:sp>
      <p:sp>
        <p:nvSpPr>
          <p:cNvPr id="57348" name="Rectangle 3">
            <a:extLst>
              <a:ext uri="{FF2B5EF4-FFF2-40B4-BE49-F238E27FC236}">
                <a16:creationId xmlns:a16="http://schemas.microsoft.com/office/drawing/2014/main" id="{FF6DF245-F7D5-9898-0C96-F8AAB2BCFAF1}"/>
              </a:ext>
            </a:extLst>
          </p:cNvPr>
          <p:cNvSpPr>
            <a:spLocks noGrp="1" noChangeArrowheads="1"/>
          </p:cNvSpPr>
          <p:nvPr>
            <p:ph type="body" idx="4294967295"/>
          </p:nvPr>
        </p:nvSpPr>
        <p:spPr/>
        <p:txBody>
          <a:bodyPr>
            <a:prstTxWarp prst="textNoShape">
              <a:avLst/>
            </a:prstTxWarp>
          </a:bodyPr>
          <a:lstStyle/>
          <a:p>
            <a:pPr eaLnBrk="1" hangingPunct="1"/>
            <a:r>
              <a:rPr lang="zh-CN" altLang="en-US"/>
              <a:t>对简单系统，功能较少，界面上每个按钮对应一个功能，用户只需要学习这一种操作模式（按下按钮），这种一致性界面简单、易用。</a:t>
            </a:r>
          </a:p>
          <a:p>
            <a:pPr eaLnBrk="1" hangingPunct="1"/>
            <a:endParaRPr lang="zh-CN" altLang="en-US"/>
          </a:p>
          <a:p>
            <a:pPr eaLnBrk="1" hangingPunct="1"/>
            <a:r>
              <a:rPr lang="zh-CN" altLang="en-US" sz="1100"/>
              <a:t>外部及内部一致性</a:t>
            </a:r>
          </a:p>
          <a:p>
            <a:pPr lvl="3" eaLnBrk="1" hangingPunct="1"/>
            <a:r>
              <a:rPr lang="zh-CN" altLang="en-US"/>
              <a:t>外部一致性指操作的解释与现实世界行为的一致性</a:t>
            </a:r>
          </a:p>
          <a:p>
            <a:pPr lvl="3" eaLnBrk="1" hangingPunct="1"/>
            <a:r>
              <a:rPr lang="zh-CN" altLang="en-US"/>
              <a:t>内部一致性指操作的解释与内部系统行为的一致性</a:t>
            </a:r>
          </a:p>
          <a:p>
            <a:pPr lvl="3" eaLnBrk="1" hangingPunct="1"/>
            <a:r>
              <a:rPr lang="zh-CN" altLang="en-US"/>
              <a:t>什么意思？</a:t>
            </a:r>
          </a:p>
          <a:p>
            <a:pPr lvl="3" eaLnBrk="1" hangingPunct="1"/>
            <a:r>
              <a:rPr lang="zh-CN" altLang="en-US"/>
              <a:t>例：锁定文件，以防他人访问？这个锁定机制如何设计？</a:t>
            </a:r>
          </a:p>
          <a:p>
            <a:pPr lvl="3" eaLnBrk="1" hangingPunct="1"/>
            <a:r>
              <a:rPr lang="zh-CN" altLang="en-US"/>
              <a:t>      设计为与日常生活中锁定物品方式一致，放在保险柜，加锁？？</a:t>
            </a:r>
            <a:r>
              <a:rPr lang="en-US" altLang="zh-CN"/>
              <a:t>——</a:t>
            </a:r>
            <a:r>
              <a:rPr lang="zh-CN" altLang="en-US"/>
              <a:t>外部一致性；</a:t>
            </a:r>
          </a:p>
          <a:p>
            <a:pPr lvl="3" eaLnBrk="1" hangingPunct="1"/>
            <a:r>
              <a:rPr lang="zh-CN" altLang="en-US"/>
              <a:t>      设计为计算机系统内部的锁定机制，如口令，设定访问权限等？？</a:t>
            </a:r>
            <a:r>
              <a:rPr lang="en-US" altLang="zh-CN"/>
              <a:t>——</a:t>
            </a:r>
            <a:r>
              <a:rPr lang="zh-CN" altLang="en-US"/>
              <a:t>内部一致性。</a:t>
            </a:r>
          </a:p>
          <a:p>
            <a:pPr lvl="3" eaLnBrk="1" hangingPunct="1"/>
            <a:r>
              <a:rPr lang="zh-CN" altLang="en-US"/>
              <a:t>设计决策有赖于使用上下文</a:t>
            </a:r>
          </a:p>
          <a:p>
            <a:pPr lvl="3" eaLnBrk="1" hangingPunct="1"/>
            <a:endParaRPr lang="zh-CN" altLang="en-US"/>
          </a:p>
          <a:p>
            <a:pPr lvl="3" eaLnBrk="1" hangingPunct="1"/>
            <a:r>
              <a:rPr lang="zh-CN" altLang="en-US"/>
              <a:t>启示性例子：下拉列表框等</a:t>
            </a:r>
          </a:p>
          <a:p>
            <a:pPr eaLnBrk="1" hangingPunct="1"/>
            <a:endParaRPr lang="zh-CN" altLang="en-US"/>
          </a:p>
          <a:p>
            <a:pPr eaLnBrk="1" hangingPunct="1"/>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892A78F-0838-6913-AECC-F276543D7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5DF8E79-7F3B-4C64-AA4E-F7EFE2FFD11A}" type="slidenum">
              <a:rPr altLang="zh-CN" sz="1200"/>
              <a:pPr/>
              <a:t>44</a:t>
            </a:fld>
            <a:endParaRPr lang="zh-CN" altLang="zh-CN" sz="1200"/>
          </a:p>
        </p:txBody>
      </p:sp>
      <p:sp>
        <p:nvSpPr>
          <p:cNvPr id="59395" name="Rectangle 2">
            <a:extLst>
              <a:ext uri="{FF2B5EF4-FFF2-40B4-BE49-F238E27FC236}">
                <a16:creationId xmlns:a16="http://schemas.microsoft.com/office/drawing/2014/main" id="{9E8BEB9F-0729-24DA-A990-D70522A82865}"/>
              </a:ext>
            </a:extLst>
          </p:cNvPr>
          <p:cNvSpPr>
            <a:spLocks noChangeArrowheads="1" noTextEdit="1"/>
          </p:cNvSpPr>
          <p:nvPr>
            <p:ph type="sldImg" idx="4294967295"/>
          </p:nvPr>
        </p:nvSpPr>
        <p:spPr>
          <a:ln/>
        </p:spPr>
      </p:sp>
      <p:sp>
        <p:nvSpPr>
          <p:cNvPr id="59396" name="Rectangle 3">
            <a:extLst>
              <a:ext uri="{FF2B5EF4-FFF2-40B4-BE49-F238E27FC236}">
                <a16:creationId xmlns:a16="http://schemas.microsoft.com/office/drawing/2014/main" id="{5CE4035A-D9CD-E65F-28A2-A17F86EDED61}"/>
              </a:ext>
            </a:extLst>
          </p:cNvPr>
          <p:cNvSpPr>
            <a:spLocks noGrp="1" noChangeArrowheads="1"/>
          </p:cNvSpPr>
          <p:nvPr>
            <p:ph type="body" idx="4294967295"/>
          </p:nvPr>
        </p:nvSpPr>
        <p:spPr/>
        <p:txBody>
          <a:bodyPr>
            <a:prstTxWarp prst="textNoShape">
              <a:avLst/>
            </a:prstTxWarp>
          </a:bodyPr>
          <a:lstStyle/>
          <a:p>
            <a:pPr marL="685800" lvl="1" indent="-228600" eaLnBrk="1" hangingPunct="1">
              <a:buFont typeface="Wingdings" panose="05000000000000000000" pitchFamily="2" charset="2"/>
              <a:buChar char="•"/>
            </a:pPr>
            <a:r>
              <a:rPr lang="en-US" altLang="zh-CN">
                <a:solidFill>
                  <a:schemeClr val="accent2"/>
                </a:solidFill>
              </a:rPr>
              <a:t>1</a:t>
            </a:r>
            <a:r>
              <a:rPr lang="zh-CN" altLang="en-US">
                <a:solidFill>
                  <a:schemeClr val="accent2"/>
                </a:solidFill>
              </a:rPr>
              <a:t>、系统状态的可视性</a:t>
            </a:r>
            <a:r>
              <a:rPr lang="zh-CN" altLang="en-US"/>
              <a:t>：适时提供适当反馈，便于用户了解系统的状态</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2</a:t>
            </a:r>
            <a:r>
              <a:rPr lang="zh-CN" altLang="en-US">
                <a:solidFill>
                  <a:schemeClr val="accent2"/>
                </a:solidFill>
              </a:rPr>
              <a:t>、系统应与真实世界相符合</a:t>
            </a:r>
            <a:r>
              <a:rPr lang="zh-CN" altLang="en-US"/>
              <a:t>：使用用户的语言，而非面向系统的概念和术语 </a:t>
            </a:r>
          </a:p>
          <a:p>
            <a:pPr marL="685800" lvl="1" indent="-228600" eaLnBrk="1" hangingPunct="1">
              <a:buFont typeface="Wingdings" panose="05000000000000000000" pitchFamily="2" charset="2"/>
              <a:buChar char="•"/>
            </a:pPr>
            <a:r>
              <a:rPr lang="zh-CN" altLang="en-US"/>
              <a:t>     使用用户熟悉的概念、术语，用户容易理解，学习。</a:t>
            </a:r>
          </a:p>
          <a:p>
            <a:pPr marL="685800" lvl="1" indent="-228600" eaLnBrk="1" hangingPunct="1">
              <a:buFont typeface="Wingdings" panose="05000000000000000000" pitchFamily="2" charset="2"/>
              <a:buChar char="•"/>
            </a:pPr>
            <a:r>
              <a:rPr lang="zh-CN" altLang="en-US"/>
              <a:t>     为什么</a:t>
            </a:r>
            <a:r>
              <a:rPr lang="en-US" altLang="zh-CN"/>
              <a:t>dos</a:t>
            </a:r>
            <a:r>
              <a:rPr lang="zh-CN" altLang="en-US"/>
              <a:t>难用？</a:t>
            </a:r>
            <a:r>
              <a:rPr lang="en-US" altLang="zh-CN"/>
              <a:t>——</a:t>
            </a:r>
            <a:r>
              <a:rPr lang="zh-CN" altLang="en-US"/>
              <a:t>需要用户有文件目录树的概念</a:t>
            </a:r>
          </a:p>
          <a:p>
            <a:pPr marL="685800" lvl="1" indent="-228600" eaLnBrk="1" hangingPunct="1">
              <a:buFont typeface="Wingdings" panose="05000000000000000000" pitchFamily="2" charset="2"/>
              <a:buChar char="•"/>
            </a:pPr>
            <a:r>
              <a:rPr lang="zh-CN" altLang="en-US"/>
              <a:t>     为什么浏览网页时，常说“网址”，而不是</a:t>
            </a:r>
            <a:r>
              <a:rPr lang="en-US" altLang="zh-CN"/>
              <a:t>IP</a:t>
            </a:r>
            <a:r>
              <a:rPr lang="zh-CN" altLang="en-US"/>
              <a:t>。</a:t>
            </a:r>
          </a:p>
          <a:p>
            <a:pPr marL="685800" lvl="1" indent="-228600" eaLnBrk="1" hangingPunct="1">
              <a:buFont typeface="Wingdings" panose="05000000000000000000" pitchFamily="2" charset="2"/>
              <a:buChar char="•"/>
            </a:pPr>
            <a:r>
              <a:rPr lang="zh-CN" altLang="en-US"/>
              <a:t>  </a:t>
            </a:r>
          </a:p>
          <a:p>
            <a:pPr marL="685800" lvl="1" indent="-228600" eaLnBrk="1" hangingPunct="1">
              <a:buFont typeface="Wingdings" panose="05000000000000000000" pitchFamily="2" charset="2"/>
              <a:buChar char="•"/>
            </a:pPr>
            <a:r>
              <a:rPr lang="en-US" altLang="zh-CN"/>
              <a:t>3</a:t>
            </a:r>
            <a:r>
              <a:rPr lang="zh-CN" altLang="en-US"/>
              <a:t>、用户的控制和自主权：提供醒目的出口，便于用户退出异常状况</a:t>
            </a:r>
          </a:p>
          <a:p>
            <a:pPr marL="685800" lvl="1" indent="-228600" eaLnBrk="1" hangingPunct="1">
              <a:buFont typeface="Wingdings" panose="05000000000000000000" pitchFamily="2" charset="2"/>
              <a:buChar char="•"/>
            </a:pPr>
            <a:r>
              <a:rPr lang="en-US" altLang="zh-CN"/>
              <a:t>4</a:t>
            </a:r>
            <a:r>
              <a:rPr lang="zh-CN" altLang="en-US"/>
              <a:t>、一致性和标准化：避免用户无法确定的不同词汇、情景、动作来表示相同的含义</a:t>
            </a:r>
          </a:p>
          <a:p>
            <a:pPr marL="228600" indent="-228600" eaLnBrk="1" hangingPunct="1"/>
            <a:r>
              <a:rPr lang="zh-CN" altLang="en-US"/>
              <a:t>       如，选择对象</a:t>
            </a:r>
            <a:r>
              <a:rPr lang="en-US" altLang="zh-CN"/>
              <a:t>——</a:t>
            </a:r>
            <a:r>
              <a:rPr lang="zh-CN" altLang="en-US"/>
              <a:t>单击，双击</a:t>
            </a:r>
            <a:r>
              <a:rPr lang="en-US" altLang="zh-CN"/>
              <a:t>——</a:t>
            </a:r>
            <a:r>
              <a:rPr lang="zh-CN" altLang="en-US"/>
              <a:t>打开或运行；</a:t>
            </a:r>
          </a:p>
          <a:p>
            <a:pPr marL="228600" indent="-228600" eaLnBrk="1" hangingPunct="1"/>
            <a:r>
              <a:rPr lang="zh-CN" altLang="en-US"/>
              <a:t>             双击也可选择，单击</a:t>
            </a:r>
            <a:r>
              <a:rPr lang="en-US" altLang="zh-CN"/>
              <a:t>——</a:t>
            </a:r>
            <a:r>
              <a:rPr lang="zh-CN" altLang="en-US"/>
              <a:t>打开</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D39E2651-5778-493B-AB02-D27BE05E7C69}"/>
              </a:ext>
            </a:extLst>
          </p:cNvPr>
          <p:cNvSpPr>
            <a:spLocks noChangeShapeType="1"/>
          </p:cNvSpPr>
          <p:nvPr/>
        </p:nvSpPr>
        <p:spPr bwMode="auto">
          <a:xfrm>
            <a:off x="533400" y="457200"/>
            <a:ext cx="7924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 name="Object 11">
            <a:extLst>
              <a:ext uri="{FF2B5EF4-FFF2-40B4-BE49-F238E27FC236}">
                <a16:creationId xmlns:a16="http://schemas.microsoft.com/office/drawing/2014/main" id="{A26905C6-1AD3-AF45-0969-7E792DA487EE}"/>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2051" name="Object 11">
                        <a:extLst>
                          <a:ext uri="{FF2B5EF4-FFF2-40B4-BE49-F238E27FC236}">
                            <a16:creationId xmlns:a16="http://schemas.microsoft.com/office/drawing/2014/main" id="{69178F02-E15A-335B-2271-63E3BC4900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CC8CCE7C-7A90-7B8B-3FAB-907B916E3AAC}"/>
              </a:ext>
            </a:extLst>
          </p:cNvPr>
          <p:cNvSpPr txBox="1">
            <a:spLocks noChangeArrowheads="1"/>
          </p:cNvSpPr>
          <p:nvPr/>
        </p:nvSpPr>
        <p:spPr bwMode="auto">
          <a:xfrm>
            <a:off x="2667000" y="4038600"/>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2000">
                <a:ea typeface="华文行楷" pitchFamily="2" charset="-122"/>
              </a:rPr>
              <a:t>信息学院计算机科学系</a:t>
            </a:r>
          </a:p>
        </p:txBody>
      </p:sp>
      <p:sp>
        <p:nvSpPr>
          <p:cNvPr id="5" name="Text Box 13">
            <a:extLst>
              <a:ext uri="{FF2B5EF4-FFF2-40B4-BE49-F238E27FC236}">
                <a16:creationId xmlns:a16="http://schemas.microsoft.com/office/drawing/2014/main" id="{B7EA9765-5378-3963-C35D-842661F7EADB}"/>
              </a:ext>
            </a:extLst>
          </p:cNvPr>
          <p:cNvSpPr txBox="1">
            <a:spLocks noChangeArrowheads="1"/>
          </p:cNvSpPr>
          <p:nvPr/>
        </p:nvSpPr>
        <p:spPr bwMode="auto">
          <a:xfrm>
            <a:off x="1828800" y="3535363"/>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2800">
                <a:ea typeface="华文行楷" pitchFamily="2" charset="-122"/>
              </a:rPr>
              <a:t>西北大学</a:t>
            </a:r>
          </a:p>
        </p:txBody>
      </p:sp>
      <p:sp>
        <p:nvSpPr>
          <p:cNvPr id="6" name="Line 14">
            <a:extLst>
              <a:ext uri="{FF2B5EF4-FFF2-40B4-BE49-F238E27FC236}">
                <a16:creationId xmlns:a16="http://schemas.microsoft.com/office/drawing/2014/main" id="{71CA0D7B-8C6A-7DC6-F062-2807DE29A4A9}"/>
              </a:ext>
            </a:extLst>
          </p:cNvPr>
          <p:cNvSpPr>
            <a:spLocks noChangeShapeType="1"/>
          </p:cNvSpPr>
          <p:nvPr/>
        </p:nvSpPr>
        <p:spPr bwMode="auto">
          <a:xfrm>
            <a:off x="3124200" y="2286000"/>
            <a:ext cx="5257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5">
            <a:extLst>
              <a:ext uri="{FF2B5EF4-FFF2-40B4-BE49-F238E27FC236}">
                <a16:creationId xmlns:a16="http://schemas.microsoft.com/office/drawing/2014/main" id="{6A92C2BA-A0F0-F8A7-8CEE-355A35F6F584}"/>
              </a:ext>
            </a:extLst>
          </p:cNvPr>
          <p:cNvSpPr>
            <a:spLocks noChangeShapeType="1"/>
          </p:cNvSpPr>
          <p:nvPr/>
        </p:nvSpPr>
        <p:spPr bwMode="auto">
          <a:xfrm>
            <a:off x="3124200" y="4724400"/>
            <a:ext cx="5257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843" name="Rectangle 3"/>
          <p:cNvSpPr>
            <a:spLocks noGrp="1" noChangeArrowheads="1"/>
          </p:cNvSpPr>
          <p:nvPr>
            <p:ph type="ctrTitle"/>
          </p:nvPr>
        </p:nvSpPr>
        <p:spPr>
          <a:xfrm>
            <a:off x="609600" y="762000"/>
            <a:ext cx="7772400" cy="1143000"/>
          </a:xfrm>
        </p:spPr>
        <p:txBody>
          <a:bodyPr/>
          <a:lstStyle>
            <a:lvl1pPr algn="ctr">
              <a:defRPr sz="4400" b="1"/>
            </a:lvl1pPr>
          </a:lstStyle>
          <a:p>
            <a:r>
              <a:rPr lang="zh-CN" altLang="en-US" noProof="1"/>
              <a:t>单击此处编辑母版标题样式</a:t>
            </a:r>
          </a:p>
        </p:txBody>
      </p:sp>
    </p:spTree>
    <p:extLst>
      <p:ext uri="{BB962C8B-B14F-4D97-AF65-F5344CB8AC3E}">
        <p14:creationId xmlns:p14="http://schemas.microsoft.com/office/powerpoint/2010/main" val="281012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049793E5-778B-F818-F4DE-DCA9F8051460}"/>
              </a:ext>
            </a:extLst>
          </p:cNvPr>
          <p:cNvSpPr>
            <a:spLocks noGrp="1" noChangeArrowheads="1"/>
          </p:cNvSpPr>
          <p:nvPr>
            <p:ph type="sldNum" sz="quarter" idx="10"/>
          </p:nvPr>
        </p:nvSpPr>
        <p:spPr>
          <a:ln/>
        </p:spPr>
        <p:txBody>
          <a:bodyPr/>
          <a:lstStyle>
            <a:lvl1pPr>
              <a:defRPr/>
            </a:lvl1pPr>
          </a:lstStyle>
          <a:p>
            <a:fld id="{A5B31E26-6277-4EE0-98DC-A8D82059D7AD}" type="slidenum">
              <a:rPr altLang="zh-CN"/>
              <a:pPr/>
              <a:t>‹#›</a:t>
            </a:fld>
            <a:endParaRPr lang="zh-CN" altLang="zh-CN"/>
          </a:p>
        </p:txBody>
      </p:sp>
    </p:spTree>
    <p:extLst>
      <p:ext uri="{BB962C8B-B14F-4D97-AF65-F5344CB8AC3E}">
        <p14:creationId xmlns:p14="http://schemas.microsoft.com/office/powerpoint/2010/main" val="236861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F91CA014-F815-A8D9-3DCA-BEA3C695ACA2}"/>
              </a:ext>
            </a:extLst>
          </p:cNvPr>
          <p:cNvSpPr>
            <a:spLocks noGrp="1" noChangeArrowheads="1"/>
          </p:cNvSpPr>
          <p:nvPr>
            <p:ph type="sldNum" sz="quarter" idx="10"/>
          </p:nvPr>
        </p:nvSpPr>
        <p:spPr>
          <a:ln/>
        </p:spPr>
        <p:txBody>
          <a:bodyPr/>
          <a:lstStyle>
            <a:lvl1pPr>
              <a:defRPr/>
            </a:lvl1pPr>
          </a:lstStyle>
          <a:p>
            <a:fld id="{F26E552A-9F07-4C31-BF20-F60599BE4FE3}" type="slidenum">
              <a:rPr altLang="zh-CN"/>
              <a:pPr/>
              <a:t>‹#›</a:t>
            </a:fld>
            <a:endParaRPr lang="zh-CN" altLang="zh-CN"/>
          </a:p>
        </p:txBody>
      </p:sp>
    </p:spTree>
    <p:extLst>
      <p:ext uri="{BB962C8B-B14F-4D97-AF65-F5344CB8AC3E}">
        <p14:creationId xmlns:p14="http://schemas.microsoft.com/office/powerpoint/2010/main" val="3468336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A50EF92C-DB47-175D-2516-BBB6BDA7B5F1}"/>
              </a:ext>
            </a:extLst>
          </p:cNvPr>
          <p:cNvSpPr>
            <a:spLocks noChangeShapeType="1"/>
          </p:cNvSpPr>
          <p:nvPr/>
        </p:nvSpPr>
        <p:spPr bwMode="auto">
          <a:xfrm>
            <a:off x="533400" y="457200"/>
            <a:ext cx="80772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9">
            <a:extLst>
              <a:ext uri="{FF2B5EF4-FFF2-40B4-BE49-F238E27FC236}">
                <a16:creationId xmlns:a16="http://schemas.microsoft.com/office/drawing/2014/main" id="{F761CF7D-4AA0-6DE4-62CB-12E6049BB9D4}"/>
              </a:ext>
            </a:extLst>
          </p:cNvPr>
          <p:cNvSpPr>
            <a:spLocks noChangeShapeType="1"/>
          </p:cNvSpPr>
          <p:nvPr/>
        </p:nvSpPr>
        <p:spPr bwMode="auto">
          <a:xfrm>
            <a:off x="3962400" y="5562600"/>
            <a:ext cx="45720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 name="Object 10">
            <a:extLst>
              <a:ext uri="{FF2B5EF4-FFF2-40B4-BE49-F238E27FC236}">
                <a16:creationId xmlns:a16="http://schemas.microsoft.com/office/drawing/2014/main" id="{E58BBA46-2230-F841-1045-B2C02A080F5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 name="Text Box 11">
            <a:extLst>
              <a:ext uri="{FF2B5EF4-FFF2-40B4-BE49-F238E27FC236}">
                <a16:creationId xmlns:a16="http://schemas.microsoft.com/office/drawing/2014/main" id="{068896F4-43B4-FAA0-02AA-74E53954C4A4}"/>
              </a:ext>
            </a:extLst>
          </p:cNvPr>
          <p:cNvSpPr txBox="1">
            <a:spLocks noChangeArrowheads="1"/>
          </p:cNvSpPr>
          <p:nvPr/>
        </p:nvSpPr>
        <p:spPr bwMode="auto">
          <a:xfrm>
            <a:off x="4343400" y="57150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2000">
                <a:ea typeface="楷体_GB2312" pitchFamily="49" charset="-122"/>
              </a:rPr>
              <a:t>华庆一教授</a:t>
            </a:r>
          </a:p>
        </p:txBody>
      </p:sp>
      <p:sp>
        <p:nvSpPr>
          <p:cNvPr id="8" name="Text Box 13">
            <a:extLst>
              <a:ext uri="{FF2B5EF4-FFF2-40B4-BE49-F238E27FC236}">
                <a16:creationId xmlns:a16="http://schemas.microsoft.com/office/drawing/2014/main" id="{FD0AFFB4-A7ED-1F64-53F8-8B8755538330}"/>
              </a:ext>
            </a:extLst>
          </p:cNvPr>
          <p:cNvSpPr txBox="1">
            <a:spLocks noChangeArrowheads="1"/>
          </p:cNvSpPr>
          <p:nvPr/>
        </p:nvSpPr>
        <p:spPr bwMode="auto">
          <a:xfrm>
            <a:off x="2286000" y="60198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1800" b="1">
                <a:ea typeface="华文行楷" pitchFamily="2" charset="-122"/>
              </a:rPr>
              <a:t>西北大学</a:t>
            </a:r>
          </a:p>
        </p:txBody>
      </p:sp>
      <p:sp>
        <p:nvSpPr>
          <p:cNvPr id="9" name="Text Box 14">
            <a:extLst>
              <a:ext uri="{FF2B5EF4-FFF2-40B4-BE49-F238E27FC236}">
                <a16:creationId xmlns:a16="http://schemas.microsoft.com/office/drawing/2014/main" id="{E6EC534A-E527-27D0-71EE-80A27912F264}"/>
              </a:ext>
            </a:extLst>
          </p:cNvPr>
          <p:cNvSpPr txBox="1">
            <a:spLocks noChangeArrowheads="1"/>
          </p:cNvSpPr>
          <p:nvPr/>
        </p:nvSpPr>
        <p:spPr bwMode="auto">
          <a:xfrm>
            <a:off x="3352800" y="6243638"/>
            <a:ext cx="2216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1600">
                <a:ea typeface="华文行楷" pitchFamily="2" charset="-122"/>
              </a:rPr>
              <a:t>信息学院计算机科学系</a:t>
            </a:r>
          </a:p>
        </p:txBody>
      </p:sp>
      <p:sp>
        <p:nvSpPr>
          <p:cNvPr id="10" name="文本框 9">
            <a:extLst>
              <a:ext uri="{FF2B5EF4-FFF2-40B4-BE49-F238E27FC236}">
                <a16:creationId xmlns:a16="http://schemas.microsoft.com/office/drawing/2014/main" id="{6CA8D603-11E8-C49A-B1EF-941C658C28F5}"/>
              </a:ext>
            </a:extLst>
          </p:cNvPr>
          <p:cNvSpPr txBox="1"/>
          <p:nvPr/>
        </p:nvSpPr>
        <p:spPr>
          <a:xfrm>
            <a:off x="4364355" y="5736590"/>
            <a:ext cx="1431290" cy="460375"/>
          </a:xfrm>
          <a:prstGeom prst="rect">
            <a:avLst/>
          </a:prstGeom>
          <a:solidFill>
            <a:schemeClr val="accent3"/>
          </a:solidFill>
        </p:spPr>
        <p:txBody>
          <a:bodyPr>
            <a:spAutoFit/>
          </a:bodyPr>
          <a:lstStyle/>
          <a:p>
            <a:pPr eaLnBrk="1" hangingPunct="1">
              <a:buFont typeface="Arial" panose="020B0604020202020204" pitchFamily="34" charset="0"/>
              <a:buNone/>
              <a:defRPr/>
            </a:pPr>
            <a:r>
              <a:rPr lang="zh-CN" altLang="en-US" noProof="1">
                <a:ln w="6600">
                  <a:solidFill>
                    <a:schemeClr val="accent2"/>
                  </a:solidFill>
                  <a:prstDash val="solid"/>
                </a:ln>
                <a:solidFill>
                  <a:srgbClr val="FFFFFF"/>
                </a:solidFill>
                <a:effectLst>
                  <a:outerShdw dist="38100" dir="2700000" algn="tl" rotWithShape="0">
                    <a:schemeClr val="accent2"/>
                  </a:outerShdw>
                </a:effectLst>
              </a:rPr>
              <a:t>人机交互</a:t>
            </a:r>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灯片编号占位符 3">
            <a:extLst>
              <a:ext uri="{FF2B5EF4-FFF2-40B4-BE49-F238E27FC236}">
                <a16:creationId xmlns:a16="http://schemas.microsoft.com/office/drawing/2014/main" id="{4CB9990D-90BA-AE58-A572-577F77D76378}"/>
              </a:ext>
            </a:extLst>
          </p:cNvPr>
          <p:cNvSpPr>
            <a:spLocks noGrp="1"/>
          </p:cNvSpPr>
          <p:nvPr>
            <p:ph type="sldNum" sz="quarter" idx="10"/>
          </p:nvPr>
        </p:nvSpPr>
        <p:spPr/>
        <p:txBody>
          <a:bodyPr/>
          <a:lstStyle>
            <a:lvl1pPr>
              <a:defRPr/>
            </a:lvl1pPr>
          </a:lstStyle>
          <a:p>
            <a:fld id="{8CA948D4-750C-44BC-ABAD-6FEFFCCBF5EB}" type="slidenum">
              <a:rPr altLang="zh-CN"/>
              <a:pPr/>
              <a:t>‹#›</a:t>
            </a:fld>
            <a:endParaRPr lang="zh-CN" altLang="zh-CN"/>
          </a:p>
        </p:txBody>
      </p:sp>
    </p:spTree>
    <p:extLst>
      <p:ext uri="{BB962C8B-B14F-4D97-AF65-F5344CB8AC3E}">
        <p14:creationId xmlns:p14="http://schemas.microsoft.com/office/powerpoint/2010/main" val="407128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455ADDA4-764E-555C-C90A-4FA7B27D36F7}"/>
              </a:ext>
            </a:extLst>
          </p:cNvPr>
          <p:cNvSpPr>
            <a:spLocks noGrp="1" noChangeArrowheads="1"/>
          </p:cNvSpPr>
          <p:nvPr>
            <p:ph type="sldNum" sz="quarter" idx="10"/>
          </p:nvPr>
        </p:nvSpPr>
        <p:spPr>
          <a:ln/>
        </p:spPr>
        <p:txBody>
          <a:bodyPr/>
          <a:lstStyle>
            <a:lvl1pPr>
              <a:defRPr/>
            </a:lvl1pPr>
          </a:lstStyle>
          <a:p>
            <a:fld id="{38BE10D9-E060-4A9A-97A4-52965D002F24}" type="slidenum">
              <a:rPr altLang="zh-CN"/>
              <a:pPr/>
              <a:t>‹#›</a:t>
            </a:fld>
            <a:endParaRPr lang="zh-CN" altLang="zh-CN"/>
          </a:p>
        </p:txBody>
      </p:sp>
    </p:spTree>
    <p:extLst>
      <p:ext uri="{BB962C8B-B14F-4D97-AF65-F5344CB8AC3E}">
        <p14:creationId xmlns:p14="http://schemas.microsoft.com/office/powerpoint/2010/main" val="261421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4C2F1B0B-D690-6162-9509-2DBE2A3F425A}"/>
              </a:ext>
            </a:extLst>
          </p:cNvPr>
          <p:cNvSpPr>
            <a:spLocks noGrp="1" noChangeArrowheads="1"/>
          </p:cNvSpPr>
          <p:nvPr>
            <p:ph type="sldNum" sz="quarter" idx="10"/>
          </p:nvPr>
        </p:nvSpPr>
        <p:spPr>
          <a:ln/>
        </p:spPr>
        <p:txBody>
          <a:bodyPr/>
          <a:lstStyle>
            <a:lvl1pPr>
              <a:defRPr/>
            </a:lvl1pPr>
          </a:lstStyle>
          <a:p>
            <a:fld id="{8FDA45F5-CFF3-45C0-9439-24AD54F78A88}" type="slidenum">
              <a:rPr altLang="zh-CN"/>
              <a:pPr/>
              <a:t>‹#›</a:t>
            </a:fld>
            <a:endParaRPr lang="zh-CN" altLang="zh-CN"/>
          </a:p>
        </p:txBody>
      </p:sp>
    </p:spTree>
    <p:extLst>
      <p:ext uri="{BB962C8B-B14F-4D97-AF65-F5344CB8AC3E}">
        <p14:creationId xmlns:p14="http://schemas.microsoft.com/office/powerpoint/2010/main" val="757680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1AD9CDEB-AF65-F73A-3646-9650214933E3}"/>
              </a:ext>
            </a:extLst>
          </p:cNvPr>
          <p:cNvSpPr>
            <a:spLocks noGrp="1" noChangeArrowheads="1"/>
          </p:cNvSpPr>
          <p:nvPr>
            <p:ph type="sldNum" sz="quarter" idx="10"/>
          </p:nvPr>
        </p:nvSpPr>
        <p:spPr>
          <a:ln/>
        </p:spPr>
        <p:txBody>
          <a:bodyPr/>
          <a:lstStyle>
            <a:lvl1pPr>
              <a:defRPr/>
            </a:lvl1pPr>
          </a:lstStyle>
          <a:p>
            <a:fld id="{CD2B1F23-B45D-4348-89A0-24F46E84FE83}" type="slidenum">
              <a:rPr altLang="zh-CN"/>
              <a:pPr/>
              <a:t>‹#›</a:t>
            </a:fld>
            <a:endParaRPr lang="zh-CN" altLang="zh-CN"/>
          </a:p>
        </p:txBody>
      </p:sp>
    </p:spTree>
    <p:extLst>
      <p:ext uri="{BB962C8B-B14F-4D97-AF65-F5344CB8AC3E}">
        <p14:creationId xmlns:p14="http://schemas.microsoft.com/office/powerpoint/2010/main" val="31807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DC10D6B6-B3E3-746C-5AA1-0FA7EDB2D81C}"/>
              </a:ext>
            </a:extLst>
          </p:cNvPr>
          <p:cNvSpPr>
            <a:spLocks noGrp="1" noChangeArrowheads="1"/>
          </p:cNvSpPr>
          <p:nvPr>
            <p:ph type="sldNum" sz="quarter" idx="10"/>
          </p:nvPr>
        </p:nvSpPr>
        <p:spPr>
          <a:ln/>
        </p:spPr>
        <p:txBody>
          <a:bodyPr/>
          <a:lstStyle>
            <a:lvl1pPr>
              <a:defRPr/>
            </a:lvl1pPr>
          </a:lstStyle>
          <a:p>
            <a:fld id="{BC4B3F0E-4D14-4D46-B38A-B4DCC995A55D}" type="slidenum">
              <a:rPr altLang="zh-CN"/>
              <a:pPr/>
              <a:t>‹#›</a:t>
            </a:fld>
            <a:endParaRPr lang="zh-CN" altLang="zh-CN"/>
          </a:p>
        </p:txBody>
      </p:sp>
    </p:spTree>
    <p:extLst>
      <p:ext uri="{BB962C8B-B14F-4D97-AF65-F5344CB8AC3E}">
        <p14:creationId xmlns:p14="http://schemas.microsoft.com/office/powerpoint/2010/main" val="330038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9CEBC6BD-1E36-2BA3-E28F-F6D8F99ED3C9}"/>
              </a:ext>
            </a:extLst>
          </p:cNvPr>
          <p:cNvSpPr>
            <a:spLocks noGrp="1" noChangeArrowheads="1"/>
          </p:cNvSpPr>
          <p:nvPr>
            <p:ph type="sldNum" sz="quarter" idx="10"/>
          </p:nvPr>
        </p:nvSpPr>
        <p:spPr>
          <a:ln/>
        </p:spPr>
        <p:txBody>
          <a:bodyPr/>
          <a:lstStyle>
            <a:lvl1pPr>
              <a:defRPr/>
            </a:lvl1pPr>
          </a:lstStyle>
          <a:p>
            <a:fld id="{6FE55C97-78EB-4607-8099-423372498028}" type="slidenum">
              <a:rPr altLang="zh-CN"/>
              <a:pPr/>
              <a:t>‹#›</a:t>
            </a:fld>
            <a:endParaRPr lang="zh-CN" altLang="zh-CN"/>
          </a:p>
        </p:txBody>
      </p:sp>
    </p:spTree>
    <p:extLst>
      <p:ext uri="{BB962C8B-B14F-4D97-AF65-F5344CB8AC3E}">
        <p14:creationId xmlns:p14="http://schemas.microsoft.com/office/powerpoint/2010/main" val="124929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51039D54-8D19-38D5-B3A1-5FA4E988E960}"/>
              </a:ext>
            </a:extLst>
          </p:cNvPr>
          <p:cNvSpPr>
            <a:spLocks noGrp="1" noChangeArrowheads="1"/>
          </p:cNvSpPr>
          <p:nvPr>
            <p:ph type="sldNum" sz="quarter" idx="10"/>
          </p:nvPr>
        </p:nvSpPr>
        <p:spPr>
          <a:ln/>
        </p:spPr>
        <p:txBody>
          <a:bodyPr/>
          <a:lstStyle>
            <a:lvl1pPr>
              <a:defRPr/>
            </a:lvl1pPr>
          </a:lstStyle>
          <a:p>
            <a:fld id="{8E491CF6-F6CF-4D58-88BD-8FA822A314DE}" type="slidenum">
              <a:rPr altLang="zh-CN"/>
              <a:pPr/>
              <a:t>‹#›</a:t>
            </a:fld>
            <a:endParaRPr lang="zh-CN" altLang="zh-CN"/>
          </a:p>
        </p:txBody>
      </p:sp>
    </p:spTree>
    <p:extLst>
      <p:ext uri="{BB962C8B-B14F-4D97-AF65-F5344CB8AC3E}">
        <p14:creationId xmlns:p14="http://schemas.microsoft.com/office/powerpoint/2010/main" val="1145907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3752F4D2-9F33-65F0-0746-F69446E40FEE}"/>
              </a:ext>
            </a:extLst>
          </p:cNvPr>
          <p:cNvSpPr>
            <a:spLocks noGrp="1" noChangeArrowheads="1"/>
          </p:cNvSpPr>
          <p:nvPr>
            <p:ph type="sldNum" sz="quarter" idx="10"/>
          </p:nvPr>
        </p:nvSpPr>
        <p:spPr>
          <a:ln/>
        </p:spPr>
        <p:txBody>
          <a:bodyPr/>
          <a:lstStyle>
            <a:lvl1pPr>
              <a:defRPr/>
            </a:lvl1pPr>
          </a:lstStyle>
          <a:p>
            <a:fld id="{3577E116-6C32-43C9-909D-D651A31EA192}" type="slidenum">
              <a:rPr altLang="zh-CN"/>
              <a:pPr/>
              <a:t>‹#›</a:t>
            </a:fld>
            <a:endParaRPr lang="zh-CN" altLang="zh-CN"/>
          </a:p>
        </p:txBody>
      </p:sp>
    </p:spTree>
    <p:extLst>
      <p:ext uri="{BB962C8B-B14F-4D97-AF65-F5344CB8AC3E}">
        <p14:creationId xmlns:p14="http://schemas.microsoft.com/office/powerpoint/2010/main" val="419587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18689935-7C3B-56BD-1772-F4CCFF6D9ED8}"/>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97BFF06D-58DB-1E76-A1C0-FD57572F2789}"/>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Line 8">
            <a:extLst>
              <a:ext uri="{FF2B5EF4-FFF2-40B4-BE49-F238E27FC236}">
                <a16:creationId xmlns:a16="http://schemas.microsoft.com/office/drawing/2014/main" id="{C05671D5-0989-47BA-A3CC-116BB598C83E}"/>
              </a:ext>
            </a:extLst>
          </p:cNvPr>
          <p:cNvSpPr>
            <a:spLocks noChangeShapeType="1"/>
          </p:cNvSpPr>
          <p:nvPr/>
        </p:nvSpPr>
        <p:spPr bwMode="auto">
          <a:xfrm>
            <a:off x="533400" y="457200"/>
            <a:ext cx="80772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 name="Line 9">
            <a:extLst>
              <a:ext uri="{FF2B5EF4-FFF2-40B4-BE49-F238E27FC236}">
                <a16:creationId xmlns:a16="http://schemas.microsoft.com/office/drawing/2014/main" id="{536D8E76-DD6F-0A01-43A4-FBCA81DCAF0B}"/>
              </a:ext>
            </a:extLst>
          </p:cNvPr>
          <p:cNvSpPr>
            <a:spLocks noChangeShapeType="1"/>
          </p:cNvSpPr>
          <p:nvPr/>
        </p:nvSpPr>
        <p:spPr bwMode="auto">
          <a:xfrm>
            <a:off x="3962400" y="5562600"/>
            <a:ext cx="45720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30" name="Object 10">
            <a:extLst>
              <a:ext uri="{FF2B5EF4-FFF2-40B4-BE49-F238E27FC236}">
                <a16:creationId xmlns:a16="http://schemas.microsoft.com/office/drawing/2014/main" id="{16137FEE-EED9-CD2B-E103-7498D4768790}"/>
              </a:ext>
            </a:extLst>
          </p:cNvPr>
          <p:cNvGraphicFramePr>
            <a:graphicFrameLocks/>
          </p:cNvGraphicFramePr>
          <p:nvPr/>
        </p:nvGraphicFramePr>
        <p:xfrm>
          <a:off x="3352800" y="5562600"/>
          <a:ext cx="609600" cy="595313"/>
        </p:xfrm>
        <a:graphic>
          <a:graphicData uri="http://schemas.openxmlformats.org/presentationml/2006/ole">
            <mc:AlternateContent xmlns:mc="http://schemas.openxmlformats.org/markup-compatibility/2006">
              <mc:Choice xmlns:v="urn:schemas-microsoft-com:vml" Requires="v">
                <p:oleObj r:id="rId13" imgW="756920" imgH="734060" progId="Word.Document.8">
                  <p:embed/>
                </p:oleObj>
              </mc:Choice>
              <mc:Fallback>
                <p:oleObj r:id="rId13" imgW="756920" imgH="734060" progId="Word.Document.8">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1" name="Text Box 11">
            <a:extLst>
              <a:ext uri="{FF2B5EF4-FFF2-40B4-BE49-F238E27FC236}">
                <a16:creationId xmlns:a16="http://schemas.microsoft.com/office/drawing/2014/main" id="{34D3B85F-8BEE-A0AF-62B3-6FF154589527}"/>
              </a:ext>
            </a:extLst>
          </p:cNvPr>
          <p:cNvSpPr txBox="1">
            <a:spLocks noChangeArrowheads="1"/>
          </p:cNvSpPr>
          <p:nvPr/>
        </p:nvSpPr>
        <p:spPr bwMode="auto">
          <a:xfrm>
            <a:off x="4343400" y="57150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2000">
                <a:ea typeface="楷体_GB2312" pitchFamily="49" charset="-122"/>
              </a:rPr>
              <a:t>华庆一教授</a:t>
            </a:r>
          </a:p>
        </p:txBody>
      </p:sp>
      <p:sp>
        <p:nvSpPr>
          <p:cNvPr id="1036" name="Rectangle 12">
            <a:extLst>
              <a:ext uri="{FF2B5EF4-FFF2-40B4-BE49-F238E27FC236}">
                <a16:creationId xmlns:a16="http://schemas.microsoft.com/office/drawing/2014/main" id="{8CF9F594-D759-809B-CDC3-EB8870A768E0}"/>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800" noProof="1"/>
            </a:lvl1pPr>
          </a:lstStyle>
          <a:p>
            <a:fld id="{4F1F4E10-06E8-45C4-AF36-6C1C09AF7ABC}" type="slidenum">
              <a:rPr altLang="zh-CN"/>
              <a:pPr/>
              <a:t>‹#›</a:t>
            </a:fld>
            <a:endParaRPr lang="zh-CN" altLang="zh-CN"/>
          </a:p>
        </p:txBody>
      </p:sp>
      <p:sp>
        <p:nvSpPr>
          <p:cNvPr id="1033" name="Text Box 13">
            <a:extLst>
              <a:ext uri="{FF2B5EF4-FFF2-40B4-BE49-F238E27FC236}">
                <a16:creationId xmlns:a16="http://schemas.microsoft.com/office/drawing/2014/main" id="{C4951F84-BF7B-7FCB-2973-1796AA75CD25}"/>
              </a:ext>
            </a:extLst>
          </p:cNvPr>
          <p:cNvSpPr txBox="1">
            <a:spLocks noChangeArrowheads="1"/>
          </p:cNvSpPr>
          <p:nvPr/>
        </p:nvSpPr>
        <p:spPr bwMode="auto">
          <a:xfrm>
            <a:off x="2286000" y="60198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1800" b="1">
                <a:ea typeface="华文行楷" pitchFamily="2" charset="-122"/>
              </a:rPr>
              <a:t>西北大学</a:t>
            </a:r>
          </a:p>
        </p:txBody>
      </p:sp>
      <p:sp>
        <p:nvSpPr>
          <p:cNvPr id="1034" name="Text Box 14">
            <a:extLst>
              <a:ext uri="{FF2B5EF4-FFF2-40B4-BE49-F238E27FC236}">
                <a16:creationId xmlns:a16="http://schemas.microsoft.com/office/drawing/2014/main" id="{2C18F694-5E27-2D98-370E-5445F1198AAF}"/>
              </a:ext>
            </a:extLst>
          </p:cNvPr>
          <p:cNvSpPr txBox="1">
            <a:spLocks noChangeArrowheads="1"/>
          </p:cNvSpPr>
          <p:nvPr/>
        </p:nvSpPr>
        <p:spPr bwMode="auto">
          <a:xfrm>
            <a:off x="3352800" y="6243638"/>
            <a:ext cx="2216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1" lang="zh-CN" altLang="en-US" sz="1600">
                <a:ea typeface="华文行楷" pitchFamily="2" charset="-122"/>
              </a:rPr>
              <a:t>信息学院计算机科学系</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1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900">
          <a:solidFill>
            <a:schemeClr val="tx1"/>
          </a:solidFill>
          <a:latin typeface="+mn-lt"/>
          <a:ea typeface="+mn-ea"/>
        </a:defRPr>
      </a:lvl4pPr>
      <a:lvl5pPr marL="2057400" indent="-228600" algn="l" rtl="0" eaLnBrk="0" fontAlgn="base" hangingPunct="0">
        <a:spcBef>
          <a:spcPct val="20000"/>
        </a:spcBef>
        <a:spcAft>
          <a:spcPct val="0"/>
        </a:spcAft>
        <a:buChar char="»"/>
        <a:defRPr sz="1700">
          <a:solidFill>
            <a:schemeClr val="tx1"/>
          </a:solidFill>
          <a:latin typeface="+mn-lt"/>
          <a:ea typeface="+mn-ea"/>
        </a:defRPr>
      </a:lvl5pPr>
      <a:lvl6pPr marL="2514600" indent="-228600" algn="l" rtl="0" fontAlgn="base">
        <a:spcBef>
          <a:spcPct val="20000"/>
        </a:spcBef>
        <a:spcAft>
          <a:spcPct val="0"/>
        </a:spcAft>
        <a:buChar char="»"/>
        <a:defRPr kumimoji="1" sz="1700">
          <a:solidFill>
            <a:schemeClr val="tx1"/>
          </a:solidFill>
          <a:latin typeface="+mn-lt"/>
          <a:ea typeface="+mn-ea"/>
        </a:defRPr>
      </a:lvl6pPr>
      <a:lvl7pPr marL="2971800" indent="-228600" algn="l" rtl="0" fontAlgn="base">
        <a:spcBef>
          <a:spcPct val="20000"/>
        </a:spcBef>
        <a:spcAft>
          <a:spcPct val="0"/>
        </a:spcAft>
        <a:buChar char="»"/>
        <a:defRPr kumimoji="1" sz="1700">
          <a:solidFill>
            <a:schemeClr val="tx1"/>
          </a:solidFill>
          <a:latin typeface="+mn-lt"/>
          <a:ea typeface="+mn-ea"/>
        </a:defRPr>
      </a:lvl7pPr>
      <a:lvl8pPr marL="3429000" indent="-228600" algn="l" rtl="0" fontAlgn="base">
        <a:spcBef>
          <a:spcPct val="20000"/>
        </a:spcBef>
        <a:spcAft>
          <a:spcPct val="0"/>
        </a:spcAft>
        <a:buChar char="»"/>
        <a:defRPr kumimoji="1" sz="1700">
          <a:solidFill>
            <a:schemeClr val="tx1"/>
          </a:solidFill>
          <a:latin typeface="+mn-lt"/>
          <a:ea typeface="+mn-ea"/>
        </a:defRPr>
      </a:lvl8pPr>
      <a:lvl9pPr marL="3886200" indent="-228600" algn="l" rtl="0" fontAlgn="base">
        <a:spcBef>
          <a:spcPct val="20000"/>
        </a:spcBef>
        <a:spcAft>
          <a:spcPct val="0"/>
        </a:spcAft>
        <a:buChar char="»"/>
        <a:defRPr kumimoji="1"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D822952-7A9D-330D-C45A-198C17910F73}"/>
              </a:ext>
            </a:extLst>
          </p:cNvPr>
          <p:cNvSpPr>
            <a:spLocks noGrp="1" noChangeArrowheads="1"/>
          </p:cNvSpPr>
          <p:nvPr>
            <p:ph type="ctrTitle"/>
          </p:nvPr>
        </p:nvSpPr>
        <p:spPr/>
        <p:txBody>
          <a:bodyPr/>
          <a:lstStyle/>
          <a:p>
            <a:pPr algn="l" eaLnBrk="1" hangingPunct="1"/>
            <a:r>
              <a:rPr lang="zh-CN" altLang="en-US" sz="3600" b="0"/>
              <a:t>交互设计</a:t>
            </a:r>
            <a:r>
              <a:rPr lang="en-US" altLang="zh-CN" sz="3600" b="0"/>
              <a:t>—</a:t>
            </a:r>
            <a:r>
              <a:rPr lang="zh-CN" altLang="en-US" sz="3600" b="0"/>
              <a:t>超越人机交互</a:t>
            </a:r>
            <a:br>
              <a:rPr lang="zh-CN" altLang="en-US" sz="3600" b="0"/>
            </a:br>
            <a:r>
              <a:rPr lang="zh-CN" altLang="en-US" sz="3600" b="0"/>
              <a:t>				       </a:t>
            </a:r>
            <a:r>
              <a:rPr lang="zh-CN" altLang="en-US" sz="2800" b="0"/>
              <a:t>第</a:t>
            </a:r>
            <a:r>
              <a:rPr lang="en-US" altLang="zh-CN" sz="2800" b="0"/>
              <a:t>1</a:t>
            </a:r>
            <a:r>
              <a:rPr lang="zh-CN" altLang="en-US" sz="2800" b="0"/>
              <a:t>章 交互设计简介</a:t>
            </a:r>
          </a:p>
        </p:txBody>
      </p:sp>
      <p:sp>
        <p:nvSpPr>
          <p:cNvPr id="6147" name="Rectangle 5">
            <a:extLst>
              <a:ext uri="{FF2B5EF4-FFF2-40B4-BE49-F238E27FC236}">
                <a16:creationId xmlns:a16="http://schemas.microsoft.com/office/drawing/2014/main" id="{DEFF0D23-E564-A342-E944-A898F0E43AC4}"/>
              </a:ext>
            </a:extLst>
          </p:cNvPr>
          <p:cNvSpPr>
            <a:spLocks noGrp="1" noChangeArrowheads="1"/>
          </p:cNvSpPr>
          <p:nvPr>
            <p:ph type="subTitle" idx="4294967295"/>
          </p:nvPr>
        </p:nvSpPr>
        <p:spPr>
          <a:xfrm>
            <a:off x="1371600" y="3886200"/>
            <a:ext cx="6400800" cy="1752600"/>
          </a:xfrm>
        </p:spPr>
        <p:txBody>
          <a:bodyPr/>
          <a:lstStyle/>
          <a:p>
            <a:pPr marL="0" indent="0" algn="ctr" eaLnBrk="1" hangingPunct="1">
              <a:buFontTx/>
              <a:buNone/>
            </a:pPr>
            <a:endParaRPr lang="zh-CN" altLang="zh-CN"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53612EB6-AFA9-8A45-4088-CED264E2571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ADE428E-D650-4072-8E23-02BAE9CC34C7}" type="slidenum">
              <a:rPr altLang="zh-CN" sz="1800"/>
              <a:pPr/>
              <a:t>10</a:t>
            </a:fld>
            <a:endParaRPr lang="zh-CN" altLang="zh-CN" sz="1800"/>
          </a:p>
        </p:txBody>
      </p:sp>
      <p:sp>
        <p:nvSpPr>
          <p:cNvPr id="15363" name="Rectangle 2">
            <a:extLst>
              <a:ext uri="{FF2B5EF4-FFF2-40B4-BE49-F238E27FC236}">
                <a16:creationId xmlns:a16="http://schemas.microsoft.com/office/drawing/2014/main" id="{5A7BF984-613C-53F8-C4D0-E6E925706371}"/>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5364" name="Rectangle 3">
            <a:extLst>
              <a:ext uri="{FF2B5EF4-FFF2-40B4-BE49-F238E27FC236}">
                <a16:creationId xmlns:a16="http://schemas.microsoft.com/office/drawing/2014/main" id="{8BD3E95D-987D-552A-2BD8-13B892371AD7}"/>
              </a:ext>
            </a:extLst>
          </p:cNvPr>
          <p:cNvSpPr>
            <a:spLocks noGrp="1" noChangeArrowheads="1"/>
          </p:cNvSpPr>
          <p:nvPr>
            <p:ph idx="1"/>
          </p:nvPr>
        </p:nvSpPr>
        <p:spPr/>
        <p:txBody>
          <a:bodyPr/>
          <a:lstStyle/>
          <a:p>
            <a:pPr lvl="1" eaLnBrk="1" hangingPunct="1"/>
            <a:r>
              <a:rPr lang="zh-CN" altLang="en-US"/>
              <a:t>有何不同？</a:t>
            </a:r>
          </a:p>
          <a:p>
            <a:pPr lvl="2" eaLnBrk="1" hangingPunct="1"/>
            <a:r>
              <a:rPr lang="zh-CN" altLang="en-US"/>
              <a:t>使用人们熟悉的物体指示有无和有多少留言，易于理解</a:t>
            </a:r>
          </a:p>
          <a:p>
            <a:pPr lvl="2" eaLnBrk="1" hangingPunct="1"/>
            <a:r>
              <a:rPr lang="zh-CN" altLang="en-US"/>
              <a:t>提供较少的功能，使得任何人都能听取消息，易于学习</a:t>
            </a:r>
          </a:p>
          <a:p>
            <a:pPr lvl="2" eaLnBrk="1" hangingPunct="1"/>
            <a:r>
              <a:rPr lang="zh-CN" altLang="en-US"/>
              <a:t>仅需一个步骤即可完成核心任务，易于操作</a:t>
            </a:r>
          </a:p>
          <a:p>
            <a:pPr lvl="2" eaLnBrk="1" hangingPunct="1"/>
            <a:r>
              <a:rPr lang="zh-CN" altLang="en-US"/>
              <a:t>设计简单而精致</a:t>
            </a:r>
          </a:p>
          <a:p>
            <a:pPr lvl="2" eaLnBrk="1" hangingPunct="1"/>
            <a:r>
              <a:rPr lang="zh-CN" altLang="en-US"/>
              <a:t>更具吸引力，且在使用上更为有趣</a:t>
            </a:r>
          </a:p>
          <a:p>
            <a:pPr lvl="1" eaLnBrk="1" hangingPunct="1"/>
            <a:r>
              <a:rPr lang="zh-CN" altLang="en-US"/>
              <a:t>设计的出发点</a:t>
            </a:r>
          </a:p>
          <a:p>
            <a:pPr lvl="2" eaLnBrk="1" hangingPunct="1"/>
            <a:r>
              <a:rPr lang="zh-CN" altLang="en-US"/>
              <a:t>从用户的角度，</a:t>
            </a:r>
            <a:r>
              <a:rPr lang="zh-CN" altLang="en-US" b="1">
                <a:solidFill>
                  <a:srgbClr val="C00000"/>
                </a:solidFill>
              </a:rPr>
              <a:t>利用了人们有关物理世界是如何工作的常识</a:t>
            </a:r>
            <a:r>
              <a:rPr lang="zh-CN" altLang="en-US"/>
              <a:t>（世界知识）</a:t>
            </a:r>
          </a:p>
          <a:p>
            <a:pPr lvl="2" eaLnBrk="1" hangingPunct="1"/>
            <a:r>
              <a:rPr lang="zh-CN" altLang="en-US"/>
              <a:t>提供一种新奇有趣的用户体验（主观上的感受）</a:t>
            </a:r>
          </a:p>
          <a:p>
            <a:pPr lvl="2" eaLnBrk="1" hangingPunct="1"/>
            <a:r>
              <a:rPr lang="zh-CN" altLang="en-US"/>
              <a:t>使得任务执行更为有效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a:extLst>
              <a:ext uri="{FF2B5EF4-FFF2-40B4-BE49-F238E27FC236}">
                <a16:creationId xmlns:a16="http://schemas.microsoft.com/office/drawing/2014/main" id="{16E18FC3-F684-BEFE-83A6-91105A2097A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C08EF02-1239-4242-863E-2202235F68FD}" type="slidenum">
              <a:rPr altLang="zh-CN" sz="1800"/>
              <a:pPr/>
              <a:t>11</a:t>
            </a:fld>
            <a:endParaRPr lang="zh-CN" altLang="zh-CN" sz="1800"/>
          </a:p>
        </p:txBody>
      </p:sp>
      <p:sp>
        <p:nvSpPr>
          <p:cNvPr id="16387" name="Rectangle 2">
            <a:extLst>
              <a:ext uri="{FF2B5EF4-FFF2-40B4-BE49-F238E27FC236}">
                <a16:creationId xmlns:a16="http://schemas.microsoft.com/office/drawing/2014/main" id="{29A4CCB1-20D7-2AD6-A9E0-59EB2DE524CF}"/>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6388" name="Rectangle 3">
            <a:extLst>
              <a:ext uri="{FF2B5EF4-FFF2-40B4-BE49-F238E27FC236}">
                <a16:creationId xmlns:a16="http://schemas.microsoft.com/office/drawing/2014/main" id="{DB934B9A-926B-DFD7-B228-A7FB8B95EB06}"/>
              </a:ext>
            </a:extLst>
          </p:cNvPr>
          <p:cNvSpPr>
            <a:spLocks noGrp="1" noChangeArrowheads="1"/>
          </p:cNvSpPr>
          <p:nvPr>
            <p:ph idx="1"/>
          </p:nvPr>
        </p:nvSpPr>
        <p:spPr/>
        <p:txBody>
          <a:bodyPr/>
          <a:lstStyle/>
          <a:p>
            <a:pPr lvl="1" eaLnBrk="1" hangingPunct="1"/>
            <a:r>
              <a:rPr lang="zh-CN" altLang="en-US" b="1">
                <a:solidFill>
                  <a:srgbClr val="C00000"/>
                </a:solidFill>
              </a:rPr>
              <a:t>存在的问题</a:t>
            </a:r>
          </a:p>
          <a:p>
            <a:pPr lvl="2" eaLnBrk="1" hangingPunct="1"/>
            <a:r>
              <a:rPr lang="zh-CN" altLang="en-US"/>
              <a:t>在公共场合下，这样的设计不一定很合适</a:t>
            </a:r>
          </a:p>
          <a:p>
            <a:pPr lvl="1" eaLnBrk="1" hangingPunct="1"/>
            <a:r>
              <a:rPr lang="zh-CN" altLang="en-US"/>
              <a:t>结论</a:t>
            </a:r>
          </a:p>
          <a:p>
            <a:pPr lvl="2" eaLnBrk="1" hangingPunct="1"/>
            <a:r>
              <a:rPr lang="zh-CN" altLang="en-US" b="1">
                <a:solidFill>
                  <a:srgbClr val="C00000"/>
                </a:solidFill>
              </a:rPr>
              <a:t>可用的交互设计</a:t>
            </a:r>
            <a:r>
              <a:rPr lang="zh-CN" altLang="en-US"/>
              <a:t>必须考虑一个产品被</a:t>
            </a:r>
            <a:r>
              <a:rPr lang="zh-CN" altLang="en-US" b="1">
                <a:solidFill>
                  <a:srgbClr val="C00000"/>
                </a:solidFill>
              </a:rPr>
              <a:t>使用的上下文</a:t>
            </a:r>
            <a:r>
              <a:rPr lang="zh-CN" altLang="en-US"/>
              <a:t>，即用户、他们的任务，以及交互发生的环境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F037DCE4-A98F-8DBA-5B96-F4CFCB4D575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AF4FA33-20BE-4C26-BC20-40D9C968498F}" type="slidenum">
              <a:rPr altLang="zh-CN" sz="1800"/>
              <a:pPr/>
              <a:t>12</a:t>
            </a:fld>
            <a:endParaRPr lang="zh-CN" altLang="zh-CN" sz="1800"/>
          </a:p>
        </p:txBody>
      </p:sp>
      <p:sp>
        <p:nvSpPr>
          <p:cNvPr id="17411" name="Rectangle 2">
            <a:extLst>
              <a:ext uri="{FF2B5EF4-FFF2-40B4-BE49-F238E27FC236}">
                <a16:creationId xmlns:a16="http://schemas.microsoft.com/office/drawing/2014/main" id="{3CE5F373-5CA1-4185-CE7F-D213847D6990}"/>
              </a:ext>
            </a:extLst>
          </p:cNvPr>
          <p:cNvSpPr>
            <a:spLocks noGrp="1" noChangeArrowheads="1"/>
          </p:cNvSpPr>
          <p:nvPr>
            <p:ph type="title"/>
          </p:nvPr>
        </p:nvSpPr>
        <p:spPr/>
        <p:txBody>
          <a:bodyPr/>
          <a:lstStyle/>
          <a:p>
            <a:pPr eaLnBrk="1" hangingPunct="1"/>
            <a:r>
              <a:rPr lang="en-US" altLang="zh-CN"/>
              <a:t>1.2.1 </a:t>
            </a:r>
            <a:r>
              <a:rPr lang="zh-CN" altLang="en-US"/>
              <a:t>设计什么</a:t>
            </a:r>
          </a:p>
        </p:txBody>
      </p:sp>
      <p:sp>
        <p:nvSpPr>
          <p:cNvPr id="17412" name="Rectangle 3">
            <a:extLst>
              <a:ext uri="{FF2B5EF4-FFF2-40B4-BE49-F238E27FC236}">
                <a16:creationId xmlns:a16="http://schemas.microsoft.com/office/drawing/2014/main" id="{7693CAE6-5C0C-8A0B-4FB8-ED5FAE5A20F4}"/>
              </a:ext>
            </a:extLst>
          </p:cNvPr>
          <p:cNvSpPr>
            <a:spLocks noGrp="1" noChangeArrowheads="1"/>
          </p:cNvSpPr>
          <p:nvPr>
            <p:ph idx="1"/>
          </p:nvPr>
        </p:nvSpPr>
        <p:spPr/>
        <p:txBody>
          <a:bodyPr/>
          <a:lstStyle/>
          <a:p>
            <a:pPr eaLnBrk="1" hangingPunct="1"/>
            <a:r>
              <a:rPr lang="zh-CN" altLang="en-US"/>
              <a:t>产品需要对</a:t>
            </a:r>
            <a:r>
              <a:rPr lang="zh-CN" altLang="en-US" b="1">
                <a:solidFill>
                  <a:srgbClr val="C00000"/>
                </a:solidFill>
              </a:rPr>
              <a:t>用户的活动（</a:t>
            </a:r>
            <a:r>
              <a:rPr lang="en-US" altLang="zh-CN" b="1">
                <a:solidFill>
                  <a:srgbClr val="C00000"/>
                </a:solidFill>
              </a:rPr>
              <a:t>activity</a:t>
            </a:r>
            <a:r>
              <a:rPr lang="zh-CN" altLang="en-US" b="1">
                <a:solidFill>
                  <a:srgbClr val="C00000"/>
                </a:solidFill>
              </a:rPr>
              <a:t>）提供支持</a:t>
            </a:r>
          </a:p>
          <a:p>
            <a:pPr lvl="1" eaLnBrk="1" hangingPunct="1"/>
            <a:r>
              <a:rPr lang="zh-CN" altLang="en-US"/>
              <a:t>用户的活动决定了</a:t>
            </a:r>
            <a:r>
              <a:rPr lang="zh-CN" altLang="en-US" b="1">
                <a:solidFill>
                  <a:srgbClr val="C00000"/>
                </a:solidFill>
              </a:rPr>
              <a:t>交互设计的内容</a:t>
            </a:r>
            <a:r>
              <a:rPr lang="zh-CN" altLang="en-US"/>
              <a:t>（界面类型、输入</a:t>
            </a:r>
            <a:r>
              <a:rPr lang="en-US" altLang="zh-CN"/>
              <a:t>/</a:t>
            </a:r>
            <a:r>
              <a:rPr lang="zh-CN" altLang="en-US"/>
              <a:t>出布局等）</a:t>
            </a:r>
          </a:p>
          <a:p>
            <a:pPr lvl="1" eaLnBrk="1" hangingPunct="1"/>
            <a:r>
              <a:rPr lang="zh-CN" altLang="en-US"/>
              <a:t>例如：为支持远程通信，消息输入应简便，输出应易读</a:t>
            </a:r>
          </a:p>
          <a:p>
            <a:pPr eaLnBrk="1" hangingPunct="1"/>
            <a:r>
              <a:rPr lang="zh-CN" altLang="en-US"/>
              <a:t>产品需支持的活动具有</a:t>
            </a:r>
            <a:r>
              <a:rPr lang="zh-CN" altLang="en-US" b="1">
                <a:solidFill>
                  <a:srgbClr val="C00000"/>
                </a:solidFill>
              </a:rPr>
              <a:t>多样</a:t>
            </a:r>
            <a:r>
              <a:rPr lang="zh-CN" altLang="en-US"/>
              <a:t>性</a:t>
            </a:r>
          </a:p>
          <a:p>
            <a:pPr lvl="1" eaLnBrk="1" hangingPunct="1"/>
            <a:r>
              <a:rPr lang="zh-CN" altLang="en-US"/>
              <a:t>例如：信息处理、工业过程控制、个人应用等</a:t>
            </a:r>
          </a:p>
          <a:p>
            <a:pPr eaLnBrk="1" hangingPunct="1"/>
            <a:r>
              <a:rPr lang="zh-CN" altLang="en-US"/>
              <a:t>活动的多样性需要</a:t>
            </a:r>
            <a:r>
              <a:rPr lang="zh-CN" altLang="en-US" b="1">
                <a:solidFill>
                  <a:srgbClr val="C00000"/>
                </a:solidFill>
              </a:rPr>
              <a:t>不同的交互技术</a:t>
            </a:r>
            <a:r>
              <a:rPr lang="zh-CN" altLang="en-US"/>
              <a:t>（界面、设备）</a:t>
            </a:r>
          </a:p>
          <a:p>
            <a:pPr lvl="1" eaLnBrk="1" hangingPunct="1"/>
            <a:r>
              <a:rPr lang="zh-CN" altLang="en-US"/>
              <a:t>例如：图形界面、多媒体应用等</a:t>
            </a:r>
          </a:p>
          <a:p>
            <a:pPr eaLnBrk="1" hangingPunct="1"/>
            <a:r>
              <a:rPr lang="zh-CN" altLang="en-US"/>
              <a:t>也导致了</a:t>
            </a:r>
            <a:r>
              <a:rPr lang="zh-CN" altLang="en-US" b="1">
                <a:solidFill>
                  <a:srgbClr val="C00000"/>
                </a:solidFill>
              </a:rPr>
              <a:t>不同的交互方式</a:t>
            </a:r>
          </a:p>
          <a:p>
            <a:pPr lvl="1" eaLnBrk="1" hangingPunct="1"/>
            <a:r>
              <a:rPr lang="zh-CN" altLang="en-US"/>
              <a:t>例如：</a:t>
            </a:r>
            <a:r>
              <a:rPr lang="en-US" altLang="zh-CN"/>
              <a:t>WIMP</a:t>
            </a:r>
            <a:r>
              <a:rPr lang="zh-CN" altLang="en-US"/>
              <a:t>风格、多通道交互等等</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35A6B87E-29D6-18A7-233F-A1A07AD4221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BB9854D-B577-469F-933A-777A4A5F2620}" type="slidenum">
              <a:rPr altLang="zh-CN" sz="1800"/>
              <a:pPr/>
              <a:t>13</a:t>
            </a:fld>
            <a:endParaRPr lang="zh-CN" altLang="zh-CN" sz="1800"/>
          </a:p>
        </p:txBody>
      </p:sp>
      <p:sp>
        <p:nvSpPr>
          <p:cNvPr id="19459" name="Rectangle 2">
            <a:extLst>
              <a:ext uri="{FF2B5EF4-FFF2-40B4-BE49-F238E27FC236}">
                <a16:creationId xmlns:a16="http://schemas.microsoft.com/office/drawing/2014/main" id="{CDE85542-C117-C719-D6F7-03F57267A5C6}"/>
              </a:ext>
            </a:extLst>
          </p:cNvPr>
          <p:cNvSpPr>
            <a:spLocks noGrp="1" noChangeArrowheads="1"/>
          </p:cNvSpPr>
          <p:nvPr>
            <p:ph type="title"/>
          </p:nvPr>
        </p:nvSpPr>
        <p:spPr/>
        <p:txBody>
          <a:bodyPr/>
          <a:lstStyle/>
          <a:p>
            <a:pPr eaLnBrk="1" hangingPunct="1"/>
            <a:r>
              <a:rPr lang="en-US" altLang="zh-CN"/>
              <a:t>1.2.1 </a:t>
            </a:r>
            <a:r>
              <a:rPr lang="zh-CN" altLang="en-US"/>
              <a:t>设计什么</a:t>
            </a:r>
          </a:p>
        </p:txBody>
      </p:sp>
      <p:sp>
        <p:nvSpPr>
          <p:cNvPr id="19460" name="Rectangle 3">
            <a:extLst>
              <a:ext uri="{FF2B5EF4-FFF2-40B4-BE49-F238E27FC236}">
                <a16:creationId xmlns:a16="http://schemas.microsoft.com/office/drawing/2014/main" id="{7292BAA2-90FD-6510-C5FE-CAEDD095842A}"/>
              </a:ext>
            </a:extLst>
          </p:cNvPr>
          <p:cNvSpPr>
            <a:spLocks noGrp="1" noChangeArrowheads="1"/>
          </p:cNvSpPr>
          <p:nvPr>
            <p:ph idx="1"/>
          </p:nvPr>
        </p:nvSpPr>
        <p:spPr/>
        <p:txBody>
          <a:bodyPr/>
          <a:lstStyle/>
          <a:p>
            <a:pPr eaLnBrk="1" hangingPunct="1"/>
            <a:r>
              <a:rPr lang="zh-CN" altLang="en-US" b="1">
                <a:solidFill>
                  <a:srgbClr val="C00000"/>
                </a:solidFill>
              </a:rPr>
              <a:t>交互设计</a:t>
            </a:r>
            <a:r>
              <a:rPr lang="zh-CN" altLang="en-US"/>
              <a:t>的中心问题</a:t>
            </a:r>
          </a:p>
          <a:p>
            <a:pPr lvl="1" eaLnBrk="1" hangingPunct="1"/>
            <a:r>
              <a:rPr lang="zh-CN" altLang="en-US"/>
              <a:t>按照需要</a:t>
            </a:r>
            <a:r>
              <a:rPr lang="zh-CN" altLang="en-US" b="1">
                <a:solidFill>
                  <a:srgbClr val="C00000"/>
                </a:solidFill>
              </a:rPr>
              <a:t>支持或扩充的用户活动</a:t>
            </a:r>
            <a:r>
              <a:rPr lang="zh-CN" altLang="en-US"/>
              <a:t>，</a:t>
            </a:r>
            <a:r>
              <a:rPr lang="zh-CN" altLang="en-US" b="1">
                <a:solidFill>
                  <a:srgbClr val="C00000"/>
                </a:solidFill>
              </a:rPr>
              <a:t>选择适当的方法和技术</a:t>
            </a:r>
            <a:r>
              <a:rPr lang="zh-CN" altLang="en-US"/>
              <a:t>，以优化</a:t>
            </a:r>
            <a:r>
              <a:rPr lang="zh-CN" altLang="en-US" b="1">
                <a:solidFill>
                  <a:srgbClr val="C00000"/>
                </a:solidFill>
              </a:rPr>
              <a:t>用户</a:t>
            </a:r>
            <a:r>
              <a:rPr lang="zh-CN" altLang="en-US"/>
              <a:t>和</a:t>
            </a:r>
            <a:r>
              <a:rPr lang="zh-CN" altLang="en-US" b="1">
                <a:solidFill>
                  <a:srgbClr val="C00000"/>
                </a:solidFill>
              </a:rPr>
              <a:t>系统</a:t>
            </a:r>
            <a:r>
              <a:rPr lang="zh-CN" altLang="en-US"/>
              <a:t>、</a:t>
            </a:r>
            <a:r>
              <a:rPr lang="zh-CN" altLang="en-US" b="1">
                <a:solidFill>
                  <a:srgbClr val="C00000"/>
                </a:solidFill>
              </a:rPr>
              <a:t>环境</a:t>
            </a:r>
            <a:r>
              <a:rPr lang="zh-CN" altLang="en-US"/>
              <a:t>或产品之间的交互</a:t>
            </a:r>
          </a:p>
          <a:p>
            <a:pPr eaLnBrk="1" hangingPunct="1"/>
            <a:r>
              <a:rPr lang="zh-CN" altLang="en-US"/>
              <a:t>此问题的</a:t>
            </a:r>
            <a:r>
              <a:rPr lang="zh-CN" altLang="en-US" b="1">
                <a:solidFill>
                  <a:srgbClr val="C00000"/>
                </a:solidFill>
              </a:rPr>
              <a:t>解</a:t>
            </a:r>
          </a:p>
          <a:p>
            <a:pPr lvl="1" eaLnBrk="1" hangingPunct="1"/>
            <a:r>
              <a:rPr lang="zh-CN" altLang="en-US"/>
              <a:t>依赖于设计者的直觉和洞察力？</a:t>
            </a:r>
          </a:p>
          <a:p>
            <a:pPr lvl="1" eaLnBrk="1" hangingPunct="1"/>
            <a:r>
              <a:rPr lang="zh-CN" altLang="en-US"/>
              <a:t>科学的方法将</a:t>
            </a:r>
            <a:r>
              <a:rPr lang="zh-CN" altLang="en-US" b="1">
                <a:solidFill>
                  <a:srgbClr val="C00000"/>
                </a:solidFill>
              </a:rPr>
              <a:t>设计决策</a:t>
            </a:r>
            <a:r>
              <a:rPr lang="zh-CN" altLang="en-US"/>
              <a:t>建立在</a:t>
            </a:r>
            <a:r>
              <a:rPr lang="zh-CN" altLang="en-US" b="1">
                <a:solidFill>
                  <a:srgbClr val="C00000"/>
                </a:solidFill>
              </a:rPr>
              <a:t>对用户的理解</a:t>
            </a:r>
            <a:r>
              <a:rPr lang="zh-CN" altLang="en-US"/>
              <a:t>基础上</a:t>
            </a:r>
          </a:p>
          <a:p>
            <a:pPr lvl="2" eaLnBrk="1" hangingPunct="1"/>
            <a:r>
              <a:rPr lang="zh-CN" altLang="en-US"/>
              <a:t>考虑人们的能力和限制</a:t>
            </a:r>
          </a:p>
          <a:p>
            <a:pPr lvl="2" eaLnBrk="1" hangingPunct="1"/>
            <a:r>
              <a:rPr lang="zh-CN" altLang="en-US"/>
              <a:t>考虑如何对人们的当前任务或活动提供帮助</a:t>
            </a:r>
          </a:p>
          <a:p>
            <a:pPr lvl="2" eaLnBrk="1" hangingPunct="1"/>
            <a:r>
              <a:rPr lang="zh-CN" altLang="en-US"/>
              <a:t>考虑如何提供高质量的用户体验</a:t>
            </a:r>
          </a:p>
          <a:p>
            <a:pPr lvl="2" eaLnBrk="1" hangingPunct="1"/>
            <a:r>
              <a:rPr lang="zh-CN" altLang="en-US"/>
              <a:t>考虑用户需要做什么，并让他们参与设计</a:t>
            </a:r>
          </a:p>
          <a:p>
            <a:pPr lvl="2" eaLnBrk="1" hangingPunct="1"/>
            <a:r>
              <a:rPr lang="zh-CN" altLang="en-US"/>
              <a:t>采用基于用户的尝试</a:t>
            </a:r>
            <a:r>
              <a:rPr lang="en-US" altLang="zh-CN"/>
              <a:t>—</a:t>
            </a:r>
            <a:r>
              <a:rPr lang="zh-CN" altLang="en-US"/>
              <a:t>评估设计方法和技术</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E9D3D666-1601-CAC3-3CF1-FACF2F8798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0F70FC1-E387-4844-A657-5083BD7655CF}" type="slidenum">
              <a:rPr altLang="zh-CN" sz="1800"/>
              <a:pPr/>
              <a:t>14</a:t>
            </a:fld>
            <a:endParaRPr lang="zh-CN" altLang="zh-CN" sz="1800"/>
          </a:p>
        </p:txBody>
      </p:sp>
      <p:sp>
        <p:nvSpPr>
          <p:cNvPr id="20483" name="Rectangle 2">
            <a:extLst>
              <a:ext uri="{FF2B5EF4-FFF2-40B4-BE49-F238E27FC236}">
                <a16:creationId xmlns:a16="http://schemas.microsoft.com/office/drawing/2014/main" id="{FF43BEEF-B264-3297-A578-72C027E516B4}"/>
              </a:ext>
            </a:extLst>
          </p:cNvPr>
          <p:cNvSpPr>
            <a:spLocks noGrp="1" noChangeArrowheads="1"/>
          </p:cNvSpPr>
          <p:nvPr>
            <p:ph type="title"/>
          </p:nvPr>
        </p:nvSpPr>
        <p:spPr/>
        <p:txBody>
          <a:bodyPr/>
          <a:lstStyle/>
          <a:p>
            <a:pPr eaLnBrk="1" hangingPunct="1"/>
            <a:r>
              <a:rPr lang="en-US" altLang="zh-CN"/>
              <a:t>1.3 </a:t>
            </a:r>
            <a:r>
              <a:rPr lang="zh-CN" altLang="en-US"/>
              <a:t>什么是交互设计</a:t>
            </a:r>
          </a:p>
        </p:txBody>
      </p:sp>
      <p:sp>
        <p:nvSpPr>
          <p:cNvPr id="20484" name="Rectangle 3">
            <a:extLst>
              <a:ext uri="{FF2B5EF4-FFF2-40B4-BE49-F238E27FC236}">
                <a16:creationId xmlns:a16="http://schemas.microsoft.com/office/drawing/2014/main" id="{BF790F75-1C5C-D3C6-1286-35D1ED561EF8}"/>
              </a:ext>
            </a:extLst>
          </p:cNvPr>
          <p:cNvSpPr>
            <a:spLocks noGrp="1" noChangeArrowheads="1"/>
          </p:cNvSpPr>
          <p:nvPr>
            <p:ph idx="1"/>
          </p:nvPr>
        </p:nvSpPr>
        <p:spPr/>
        <p:txBody>
          <a:bodyPr/>
          <a:lstStyle/>
          <a:p>
            <a:pPr eaLnBrk="1" hangingPunct="1"/>
            <a:r>
              <a:rPr lang="zh-CN" altLang="en-US" sz="2800" b="1">
                <a:solidFill>
                  <a:srgbClr val="C00000"/>
                </a:solidFill>
                <a:ea typeface="华文新魏" pitchFamily="2" charset="-122"/>
              </a:rPr>
              <a:t>设计支持人们日常工作和生活的交互式产品</a:t>
            </a:r>
          </a:p>
          <a:p>
            <a:pPr eaLnBrk="1" hangingPunct="1"/>
            <a:r>
              <a:rPr lang="zh-CN" altLang="en-US"/>
              <a:t>人类通信和交互空间的设计，寻找支持人类的方法</a:t>
            </a:r>
          </a:p>
          <a:p>
            <a:pPr lvl="1" eaLnBrk="1" hangingPunct="1"/>
            <a:r>
              <a:rPr lang="zh-CN" altLang="en-US"/>
              <a:t>创新式的用户体验，旨在</a:t>
            </a:r>
            <a:r>
              <a:rPr lang="zh-CN" altLang="en-US" b="1">
                <a:solidFill>
                  <a:srgbClr val="C00000"/>
                </a:solidFill>
              </a:rPr>
              <a:t>增强和扩充人们工作、通信和交互的方式</a:t>
            </a:r>
          </a:p>
          <a:p>
            <a:pPr eaLnBrk="1" hangingPunct="1"/>
            <a:r>
              <a:rPr lang="zh-CN" altLang="en-US"/>
              <a:t>与</a:t>
            </a:r>
            <a:r>
              <a:rPr lang="zh-CN" altLang="en-US" b="1">
                <a:solidFill>
                  <a:srgbClr val="0070C0"/>
                </a:solidFill>
              </a:rPr>
              <a:t>软件工程</a:t>
            </a:r>
            <a:r>
              <a:rPr lang="zh-CN" altLang="en-US"/>
              <a:t>的区别</a:t>
            </a:r>
          </a:p>
          <a:p>
            <a:pPr lvl="1" eaLnBrk="1" hangingPunct="1"/>
            <a:r>
              <a:rPr lang="zh-CN" altLang="en-US"/>
              <a:t>与建筑业可以做一个类比</a:t>
            </a:r>
          </a:p>
          <a:p>
            <a:pPr lvl="2" eaLnBrk="1" hangingPunct="1"/>
            <a:r>
              <a:rPr lang="zh-CN" altLang="en-US"/>
              <a:t>设计师关注住户、房屋、环境以及它们之间的交互</a:t>
            </a:r>
          </a:p>
          <a:p>
            <a:pPr lvl="2" eaLnBrk="1" hangingPunct="1"/>
            <a:r>
              <a:rPr lang="zh-CN" altLang="en-US"/>
              <a:t>工程师则关注工程的实现问题</a:t>
            </a:r>
          </a:p>
          <a:p>
            <a:pPr lvl="1" eaLnBrk="1" hangingPunct="1"/>
            <a:r>
              <a:rPr lang="zh-CN" altLang="en-US"/>
              <a:t>软件工程强调系统设计，提供一个应用问题的软件解</a:t>
            </a:r>
          </a:p>
          <a:p>
            <a:pPr lvl="1" eaLnBrk="1" hangingPunct="1"/>
            <a:r>
              <a:rPr lang="zh-CN" altLang="en-US"/>
              <a:t>交互设计关注用户、系统、环境以及它们之间的交互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68E9556A-477F-71B7-A9C3-86532D8A5B9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25CA872-4C6D-406C-89FD-2097396CA867}" type="slidenum">
              <a:rPr altLang="zh-CN" sz="1800"/>
              <a:pPr/>
              <a:t>15</a:t>
            </a:fld>
            <a:endParaRPr lang="zh-CN" altLang="zh-CN" sz="1800"/>
          </a:p>
        </p:txBody>
      </p:sp>
      <p:sp>
        <p:nvSpPr>
          <p:cNvPr id="21507" name="Rectangle 2">
            <a:extLst>
              <a:ext uri="{FF2B5EF4-FFF2-40B4-BE49-F238E27FC236}">
                <a16:creationId xmlns:a16="http://schemas.microsoft.com/office/drawing/2014/main" id="{FD15415A-567F-C485-6C50-78C8C0F75B56}"/>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1508" name="Rectangle 3">
            <a:extLst>
              <a:ext uri="{FF2B5EF4-FFF2-40B4-BE49-F238E27FC236}">
                <a16:creationId xmlns:a16="http://schemas.microsoft.com/office/drawing/2014/main" id="{0B638BE7-A1FE-3560-9608-51B977D7982B}"/>
              </a:ext>
            </a:extLst>
          </p:cNvPr>
          <p:cNvSpPr>
            <a:spLocks noGrp="1" noChangeArrowheads="1"/>
          </p:cNvSpPr>
          <p:nvPr>
            <p:ph idx="1"/>
          </p:nvPr>
        </p:nvSpPr>
        <p:spPr>
          <a:xfrm>
            <a:off x="685800" y="1066800"/>
            <a:ext cx="4173538" cy="4419600"/>
          </a:xfrm>
        </p:spPr>
        <p:txBody>
          <a:bodyPr/>
          <a:lstStyle/>
          <a:p>
            <a:pPr eaLnBrk="1" hangingPunct="1"/>
            <a:r>
              <a:rPr lang="zh-CN" altLang="en-US" b="1">
                <a:solidFill>
                  <a:srgbClr val="C00000"/>
                </a:solidFill>
              </a:rPr>
              <a:t>交互设计的简史</a:t>
            </a:r>
          </a:p>
          <a:p>
            <a:pPr lvl="1" eaLnBrk="1" hangingPunct="1"/>
            <a:r>
              <a:rPr lang="zh-CN" altLang="en-US"/>
              <a:t>早期系统主要应用于数据处理</a:t>
            </a:r>
          </a:p>
          <a:p>
            <a:pPr lvl="2" eaLnBrk="1" hangingPunct="1"/>
            <a:r>
              <a:rPr lang="zh-CN" altLang="en-US"/>
              <a:t>一次性交互的批处理</a:t>
            </a:r>
          </a:p>
          <a:p>
            <a:pPr lvl="2" eaLnBrk="1" hangingPunct="1"/>
            <a:r>
              <a:rPr lang="zh-CN" altLang="en-US"/>
              <a:t>用户界面（</a:t>
            </a:r>
            <a:r>
              <a:rPr lang="en-US" altLang="zh-CN"/>
              <a:t>User Interface</a:t>
            </a:r>
            <a:r>
              <a:rPr lang="zh-CN" altLang="en-US"/>
              <a:t>， </a:t>
            </a:r>
            <a:r>
              <a:rPr lang="en-US" altLang="zh-CN"/>
              <a:t>UI</a:t>
            </a:r>
            <a:r>
              <a:rPr lang="zh-CN" altLang="en-US"/>
              <a:t>）主要由硬件组成</a:t>
            </a:r>
          </a:p>
          <a:p>
            <a:pPr lvl="2" eaLnBrk="1" hangingPunct="1"/>
            <a:r>
              <a:rPr lang="zh-CN" altLang="en-US"/>
              <a:t>只能由操作员使用</a:t>
            </a:r>
          </a:p>
          <a:p>
            <a:pPr lvl="2" eaLnBrk="1" hangingPunct="1"/>
            <a:r>
              <a:rPr lang="zh-CN" altLang="en-US"/>
              <a:t>不能对用户的活动提供良好的支持</a:t>
            </a:r>
          </a:p>
        </p:txBody>
      </p:sp>
      <p:pic>
        <p:nvPicPr>
          <p:cNvPr id="21509" name="Picture 4">
            <a:extLst>
              <a:ext uri="{FF2B5EF4-FFF2-40B4-BE49-F238E27FC236}">
                <a16:creationId xmlns:a16="http://schemas.microsoft.com/office/drawing/2014/main" id="{25496DB4-EEF6-B297-3E42-F29118E1D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163" y="1196975"/>
            <a:ext cx="41275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C0F69C32-BB0C-3ACA-0ABB-BB1FE0311F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D961D34-8266-439F-8B6D-5C45EEA52ACD}" type="slidenum">
              <a:rPr altLang="zh-CN" sz="1800"/>
              <a:pPr/>
              <a:t>16</a:t>
            </a:fld>
            <a:endParaRPr lang="zh-CN" altLang="zh-CN" sz="1800"/>
          </a:p>
        </p:txBody>
      </p:sp>
      <p:sp>
        <p:nvSpPr>
          <p:cNvPr id="22531" name="Rectangle 2">
            <a:extLst>
              <a:ext uri="{FF2B5EF4-FFF2-40B4-BE49-F238E27FC236}">
                <a16:creationId xmlns:a16="http://schemas.microsoft.com/office/drawing/2014/main" id="{BF3F6147-8FF4-2985-A67D-7ADB21EDFAEF}"/>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2532" name="Rectangle 3">
            <a:extLst>
              <a:ext uri="{FF2B5EF4-FFF2-40B4-BE49-F238E27FC236}">
                <a16:creationId xmlns:a16="http://schemas.microsoft.com/office/drawing/2014/main" id="{0DFB89EA-9E9B-CCB0-B003-E1CCB7FD4975}"/>
              </a:ext>
            </a:extLst>
          </p:cNvPr>
          <p:cNvSpPr>
            <a:spLocks noGrp="1" noChangeArrowheads="1"/>
          </p:cNvSpPr>
          <p:nvPr>
            <p:ph idx="1"/>
          </p:nvPr>
        </p:nvSpPr>
        <p:spPr>
          <a:xfrm>
            <a:off x="539750" y="1052513"/>
            <a:ext cx="7918450" cy="4419600"/>
          </a:xfrm>
        </p:spPr>
        <p:txBody>
          <a:bodyPr/>
          <a:lstStyle/>
          <a:p>
            <a:pPr lvl="1" eaLnBrk="1" hangingPunct="1"/>
            <a:r>
              <a:rPr lang="en-US" altLang="zh-CN"/>
              <a:t>60’s</a:t>
            </a:r>
            <a:r>
              <a:rPr lang="zh-CN" altLang="en-US"/>
              <a:t>中期，</a:t>
            </a:r>
            <a:r>
              <a:rPr lang="en-US" altLang="zh-CN" b="1">
                <a:solidFill>
                  <a:srgbClr val="C00000"/>
                </a:solidFill>
              </a:rPr>
              <a:t>VDU</a:t>
            </a:r>
            <a:r>
              <a:rPr lang="zh-CN" altLang="en-US" b="1">
                <a:solidFill>
                  <a:srgbClr val="C00000"/>
                </a:solidFill>
              </a:rPr>
              <a:t>（</a:t>
            </a:r>
            <a:r>
              <a:rPr lang="en-US" altLang="zh-CN" b="1">
                <a:solidFill>
                  <a:srgbClr val="C00000"/>
                </a:solidFill>
              </a:rPr>
              <a:t>Video Display Units•</a:t>
            </a:r>
            <a:r>
              <a:rPr lang="zh-CN" altLang="en-US" b="1">
                <a:solidFill>
                  <a:srgbClr val="C00000"/>
                </a:solidFill>
              </a:rPr>
              <a:t>视频显示部件）</a:t>
            </a:r>
            <a:r>
              <a:rPr lang="zh-CN" altLang="en-US"/>
              <a:t>和</a:t>
            </a:r>
            <a:r>
              <a:rPr lang="zh-CN" altLang="en-US" b="1">
                <a:solidFill>
                  <a:srgbClr val="C00000"/>
                </a:solidFill>
              </a:rPr>
              <a:t>分时系统</a:t>
            </a:r>
            <a:r>
              <a:rPr lang="zh-CN" altLang="en-US"/>
              <a:t>的出现使得</a:t>
            </a:r>
            <a:r>
              <a:rPr lang="zh-CN" altLang="en-US" b="1">
                <a:solidFill>
                  <a:srgbClr val="C00000"/>
                </a:solidFill>
              </a:rPr>
              <a:t>程序员</a:t>
            </a:r>
            <a:r>
              <a:rPr lang="zh-CN" altLang="en-US"/>
              <a:t>可以与计算机交换信息</a:t>
            </a:r>
          </a:p>
          <a:p>
            <a:pPr lvl="2" eaLnBrk="1" hangingPunct="1"/>
            <a:r>
              <a:rPr lang="zh-CN" altLang="en-US"/>
              <a:t>旨在对人类的认知任务提供支持</a:t>
            </a:r>
          </a:p>
          <a:p>
            <a:pPr lvl="2" eaLnBrk="1" hangingPunct="1"/>
            <a:r>
              <a:rPr lang="zh-CN" altLang="en-US"/>
              <a:t>导致了</a:t>
            </a:r>
            <a:r>
              <a:rPr lang="zh-CN" altLang="en-US" b="1">
                <a:solidFill>
                  <a:srgbClr val="C00000"/>
                </a:solidFill>
              </a:rPr>
              <a:t>软件工程</a:t>
            </a:r>
            <a:r>
              <a:rPr lang="zh-CN" altLang="en-US"/>
              <a:t>（语言、体系结构、设计方法等）的出现</a:t>
            </a:r>
          </a:p>
          <a:p>
            <a:pPr lvl="2" eaLnBrk="1" hangingPunct="1"/>
            <a:r>
              <a:rPr lang="zh-CN" altLang="en-US"/>
              <a:t>导致了</a:t>
            </a:r>
            <a:r>
              <a:rPr lang="zh-CN" altLang="en-US" b="1">
                <a:solidFill>
                  <a:srgbClr val="C00000"/>
                </a:solidFill>
              </a:rPr>
              <a:t>交互设计</a:t>
            </a:r>
            <a:r>
              <a:rPr lang="zh-CN" altLang="en-US"/>
              <a:t>的出现</a:t>
            </a:r>
          </a:p>
          <a:p>
            <a:pPr lvl="3" eaLnBrk="1" hangingPunct="1"/>
            <a:r>
              <a:rPr lang="zh-CN" altLang="en-US"/>
              <a:t>软件工程师开发了</a:t>
            </a:r>
            <a:r>
              <a:rPr lang="zh-CN" altLang="en-US" b="1">
                <a:solidFill>
                  <a:srgbClr val="C00000"/>
                </a:solidFill>
              </a:rPr>
              <a:t>命令行语言</a:t>
            </a:r>
            <a:r>
              <a:rPr lang="zh-CN" altLang="en-US"/>
              <a:t>和交互方式</a:t>
            </a:r>
          </a:p>
          <a:p>
            <a:pPr lvl="3" eaLnBrk="1" hangingPunct="1"/>
            <a:r>
              <a:rPr lang="zh-CN" altLang="en-US"/>
              <a:t>认知科学家提供了有关</a:t>
            </a:r>
            <a:r>
              <a:rPr lang="zh-CN" altLang="en-US" b="1">
                <a:solidFill>
                  <a:srgbClr val="C00000"/>
                </a:solidFill>
              </a:rPr>
              <a:t>人类认知能力</a:t>
            </a:r>
            <a:r>
              <a:rPr lang="zh-CN" altLang="en-US"/>
              <a:t>方面的信息</a:t>
            </a:r>
          </a:p>
          <a:p>
            <a:pPr lvl="1" eaLnBrk="1" hangingPunct="1"/>
            <a:r>
              <a:rPr lang="en-US" altLang="zh-CN"/>
              <a:t>70’s</a:t>
            </a:r>
            <a:r>
              <a:rPr lang="zh-CN" altLang="en-US"/>
              <a:t>末</a:t>
            </a:r>
            <a:r>
              <a:rPr lang="en-US" altLang="zh-CN"/>
              <a:t>—80’s</a:t>
            </a:r>
            <a:r>
              <a:rPr lang="zh-CN" altLang="en-US"/>
              <a:t>初，</a:t>
            </a:r>
            <a:r>
              <a:rPr lang="en-US" altLang="zh-CN" b="1">
                <a:solidFill>
                  <a:srgbClr val="C00000"/>
                </a:solidFill>
              </a:rPr>
              <a:t>PC</a:t>
            </a:r>
            <a:r>
              <a:rPr lang="zh-CN" altLang="en-US" b="1">
                <a:solidFill>
                  <a:srgbClr val="C00000"/>
                </a:solidFill>
              </a:rPr>
              <a:t>、窗口系统</a:t>
            </a:r>
            <a:r>
              <a:rPr lang="zh-CN" altLang="en-US"/>
              <a:t>和</a:t>
            </a:r>
            <a:r>
              <a:rPr lang="en-US" altLang="zh-CN" b="1">
                <a:solidFill>
                  <a:srgbClr val="C00000"/>
                </a:solidFill>
              </a:rPr>
              <a:t>GUI</a:t>
            </a:r>
            <a:r>
              <a:rPr lang="zh-CN" altLang="en-US"/>
              <a:t>的出现对</a:t>
            </a:r>
            <a:r>
              <a:rPr lang="zh-CN" altLang="en-US" b="1">
                <a:solidFill>
                  <a:srgbClr val="C00000"/>
                </a:solidFill>
              </a:rPr>
              <a:t>非专业人员</a:t>
            </a:r>
            <a:r>
              <a:rPr lang="zh-CN" altLang="en-US"/>
              <a:t>使用计算机提供了支持</a:t>
            </a:r>
          </a:p>
          <a:p>
            <a:pPr lvl="2" eaLnBrk="1" hangingPunct="1"/>
            <a:r>
              <a:rPr lang="zh-CN" altLang="en-US"/>
              <a:t>集中于</a:t>
            </a:r>
            <a:r>
              <a:rPr lang="zh-CN" altLang="en-US" b="1">
                <a:solidFill>
                  <a:srgbClr val="C00000"/>
                </a:solidFill>
              </a:rPr>
              <a:t>办公室</a:t>
            </a:r>
            <a:r>
              <a:rPr lang="zh-CN" altLang="en-US"/>
              <a:t>软件的研究，开发了</a:t>
            </a:r>
            <a:r>
              <a:rPr lang="en-US" altLang="zh-CN"/>
              <a:t>Desktop</a:t>
            </a:r>
            <a:r>
              <a:rPr lang="zh-CN" altLang="en-US"/>
              <a:t>范型</a:t>
            </a:r>
          </a:p>
          <a:p>
            <a:pPr lvl="3" eaLnBrk="1" hangingPunct="1"/>
            <a:r>
              <a:rPr lang="zh-CN" altLang="en-US"/>
              <a:t>例如：</a:t>
            </a:r>
            <a:r>
              <a:rPr lang="en-US" altLang="zh-CN"/>
              <a:t>Microsoft Windows</a:t>
            </a:r>
            <a:r>
              <a:rPr lang="zh-CN" altLang="en-US"/>
              <a:t>、</a:t>
            </a:r>
            <a:r>
              <a:rPr lang="en-US" altLang="zh-CN"/>
              <a:t>UNIX X-windows</a:t>
            </a:r>
          </a:p>
          <a:p>
            <a:pPr lvl="2" eaLnBrk="1" hangingPunct="1"/>
            <a:r>
              <a:rPr lang="zh-CN" altLang="en-US"/>
              <a:t>交互设计集中于</a:t>
            </a:r>
            <a:r>
              <a:rPr lang="en-US" altLang="zh-CN" b="1">
                <a:solidFill>
                  <a:srgbClr val="C00000"/>
                </a:solidFill>
              </a:rPr>
              <a:t>WIMP</a:t>
            </a:r>
            <a:r>
              <a:rPr lang="zh-CN" altLang="en-US"/>
              <a:t>（窗口、图标、菜单、指示器）界面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8A9A7BEC-DCB2-8CDD-60CB-EDA16BE355D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0EFE11C-87BE-4D21-BCEB-715DA76481AC}" type="slidenum">
              <a:rPr altLang="zh-CN" sz="1800"/>
              <a:pPr/>
              <a:t>17</a:t>
            </a:fld>
            <a:endParaRPr lang="zh-CN" altLang="zh-CN" sz="1800"/>
          </a:p>
        </p:txBody>
      </p:sp>
      <p:sp>
        <p:nvSpPr>
          <p:cNvPr id="23555" name="Rectangle 2">
            <a:extLst>
              <a:ext uri="{FF2B5EF4-FFF2-40B4-BE49-F238E27FC236}">
                <a16:creationId xmlns:a16="http://schemas.microsoft.com/office/drawing/2014/main" id="{7333DF2B-139A-3BF7-5CB1-37A7BD9554A3}"/>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3556" name="Rectangle 3">
            <a:extLst>
              <a:ext uri="{FF2B5EF4-FFF2-40B4-BE49-F238E27FC236}">
                <a16:creationId xmlns:a16="http://schemas.microsoft.com/office/drawing/2014/main" id="{51682307-CD4A-CC2D-7228-21625F6D3622}"/>
              </a:ext>
            </a:extLst>
          </p:cNvPr>
          <p:cNvSpPr>
            <a:spLocks noGrp="1" noChangeArrowheads="1"/>
          </p:cNvSpPr>
          <p:nvPr>
            <p:ph idx="1"/>
          </p:nvPr>
        </p:nvSpPr>
        <p:spPr/>
        <p:txBody>
          <a:bodyPr/>
          <a:lstStyle/>
          <a:p>
            <a:pPr lvl="1" eaLnBrk="1" hangingPunct="1"/>
            <a:r>
              <a:rPr lang="en-US" altLang="zh-CN"/>
              <a:t>80’s</a:t>
            </a:r>
            <a:r>
              <a:rPr lang="zh-CN" altLang="en-US"/>
              <a:t>中期，</a:t>
            </a:r>
            <a:r>
              <a:rPr lang="zh-CN" altLang="en-US" b="1">
                <a:solidFill>
                  <a:srgbClr val="C00000"/>
                </a:solidFill>
              </a:rPr>
              <a:t>交互计算技术</a:t>
            </a:r>
            <a:r>
              <a:rPr lang="zh-CN" altLang="en-US"/>
              <a:t>进一步发展</a:t>
            </a:r>
          </a:p>
          <a:p>
            <a:pPr lvl="2" eaLnBrk="1" hangingPunct="1"/>
            <a:r>
              <a:rPr lang="zh-CN" altLang="en-US" b="1">
                <a:solidFill>
                  <a:srgbClr val="C00000"/>
                </a:solidFill>
              </a:rPr>
              <a:t>虚拟现实</a:t>
            </a:r>
            <a:r>
              <a:rPr lang="zh-CN" altLang="en-US"/>
              <a:t>（</a:t>
            </a:r>
            <a:r>
              <a:rPr lang="en-US" altLang="zh-CN"/>
              <a:t>VR</a:t>
            </a:r>
            <a:r>
              <a:rPr lang="zh-CN" altLang="en-US"/>
              <a:t>）、</a:t>
            </a:r>
            <a:r>
              <a:rPr lang="zh-CN" altLang="en-US" b="1">
                <a:solidFill>
                  <a:srgbClr val="C00000"/>
                </a:solidFill>
              </a:rPr>
              <a:t>信息可视化</a:t>
            </a:r>
            <a:r>
              <a:rPr lang="zh-CN" altLang="en-US"/>
              <a:t>、</a:t>
            </a:r>
            <a:r>
              <a:rPr lang="zh-CN" altLang="en-US" b="1">
                <a:solidFill>
                  <a:srgbClr val="C00000"/>
                </a:solidFill>
              </a:rPr>
              <a:t>多媒体</a:t>
            </a:r>
            <a:r>
              <a:rPr lang="zh-CN" altLang="en-US"/>
              <a:t>等进入应用领域</a:t>
            </a:r>
          </a:p>
          <a:p>
            <a:pPr lvl="2" eaLnBrk="1" hangingPunct="1"/>
            <a:r>
              <a:rPr lang="zh-CN" altLang="en-US" b="1">
                <a:solidFill>
                  <a:srgbClr val="C00000"/>
                </a:solidFill>
              </a:rPr>
              <a:t>开始意识到设计的可用性</a:t>
            </a:r>
            <a:r>
              <a:rPr lang="zh-CN" altLang="en-US"/>
              <a:t>问题，需要其他相关学科的知识</a:t>
            </a:r>
          </a:p>
          <a:p>
            <a:pPr lvl="3" eaLnBrk="1" hangingPunct="1"/>
            <a:r>
              <a:rPr lang="zh-CN" altLang="en-US"/>
              <a:t>例如：心理学、认知学、教育学</a:t>
            </a:r>
          </a:p>
          <a:p>
            <a:pPr lvl="2" eaLnBrk="1" hangingPunct="1"/>
            <a:r>
              <a:rPr lang="zh-CN" altLang="en-US"/>
              <a:t>交互设计开始成为一个跨学科的研究和实践领域</a:t>
            </a:r>
          </a:p>
          <a:p>
            <a:pPr lvl="1" eaLnBrk="1" hangingPunct="1"/>
            <a:r>
              <a:rPr lang="en-US" altLang="zh-CN"/>
              <a:t>90’s</a:t>
            </a:r>
            <a:r>
              <a:rPr lang="zh-CN" altLang="en-US"/>
              <a:t>，交互技术进入</a:t>
            </a:r>
            <a:r>
              <a:rPr lang="zh-CN" altLang="en-US" b="1">
                <a:solidFill>
                  <a:srgbClr val="C00000"/>
                </a:solidFill>
              </a:rPr>
              <a:t>无处不在计算</a:t>
            </a:r>
            <a:r>
              <a:rPr lang="zh-CN" altLang="en-US"/>
              <a:t>（</a:t>
            </a:r>
            <a:r>
              <a:rPr lang="en-US" altLang="zh-CN"/>
              <a:t>Ubiquitous Computing</a:t>
            </a:r>
            <a:r>
              <a:rPr lang="zh-CN" altLang="en-US"/>
              <a:t>）的时代</a:t>
            </a:r>
          </a:p>
          <a:p>
            <a:pPr lvl="2" eaLnBrk="1" hangingPunct="1"/>
            <a:r>
              <a:rPr lang="en-US" altLang="zh-CN"/>
              <a:t>IT</a:t>
            </a:r>
            <a:r>
              <a:rPr lang="zh-CN" altLang="en-US"/>
              <a:t>新技术不断出现，如网络技术、移动计算及红外传感</a:t>
            </a:r>
          </a:p>
          <a:p>
            <a:pPr lvl="2" eaLnBrk="1" hangingPunct="1"/>
            <a:r>
              <a:rPr lang="zh-CN" altLang="en-US"/>
              <a:t>个人计算扩展到社会计算，改变了人们的生活和工作方式</a:t>
            </a:r>
          </a:p>
          <a:p>
            <a:pPr lvl="2" eaLnBrk="1" hangingPunct="1"/>
            <a:r>
              <a:rPr lang="zh-CN" altLang="en-US"/>
              <a:t>新型硬件设备的出现也需要有相应的软件技术和平台</a:t>
            </a:r>
            <a:endParaRPr lang="en-US" altLang="zh-CN"/>
          </a:p>
          <a:p>
            <a:pPr lvl="2" eaLnBrk="1" hangingPunct="1"/>
            <a:r>
              <a:rPr lang="zh-CN" altLang="en-US"/>
              <a:t>交互设计需要各种社会学科的知识</a:t>
            </a:r>
          </a:p>
          <a:p>
            <a:pPr lvl="3" eaLnBrk="1" hangingPunct="1"/>
            <a:r>
              <a:rPr lang="zh-CN" altLang="en-US"/>
              <a:t>例如：社会学、人类学、文学艺术、各种</a:t>
            </a:r>
            <a:r>
              <a:rPr lang="zh-CN" altLang="en-US" b="1">
                <a:solidFill>
                  <a:srgbClr val="C00000"/>
                </a:solidFill>
              </a:rPr>
              <a:t>设计学科</a:t>
            </a:r>
            <a:r>
              <a:rPr lang="zh-CN" altLang="en-US"/>
              <a:t>等</a:t>
            </a:r>
          </a:p>
          <a:p>
            <a:pPr lvl="2" eaLnBrk="1" hangingPunct="1"/>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1985C2B1-EBDF-8C84-B4C1-8716F09059B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2CCB71B-8486-41B7-928B-CDA72F5C2733}" type="slidenum">
              <a:rPr altLang="zh-CN" sz="1800"/>
              <a:pPr/>
              <a:t>18</a:t>
            </a:fld>
            <a:endParaRPr lang="zh-CN" altLang="zh-CN" sz="1800"/>
          </a:p>
        </p:txBody>
      </p:sp>
      <p:sp>
        <p:nvSpPr>
          <p:cNvPr id="24579" name="Rectangle 2">
            <a:extLst>
              <a:ext uri="{FF2B5EF4-FFF2-40B4-BE49-F238E27FC236}">
                <a16:creationId xmlns:a16="http://schemas.microsoft.com/office/drawing/2014/main" id="{019366AA-2E8C-94D0-6EAE-E61CDC97130C}"/>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4580" name="Rectangle 3">
            <a:extLst>
              <a:ext uri="{FF2B5EF4-FFF2-40B4-BE49-F238E27FC236}">
                <a16:creationId xmlns:a16="http://schemas.microsoft.com/office/drawing/2014/main" id="{EC35D3F7-59C8-0DA9-2F36-502DAC643E84}"/>
              </a:ext>
            </a:extLst>
          </p:cNvPr>
          <p:cNvSpPr>
            <a:spLocks noGrp="1" noChangeArrowheads="1"/>
          </p:cNvSpPr>
          <p:nvPr>
            <p:ph idx="1"/>
          </p:nvPr>
        </p:nvSpPr>
        <p:spPr/>
        <p:txBody>
          <a:bodyPr/>
          <a:lstStyle/>
          <a:p>
            <a:pPr eaLnBrk="1" hangingPunct="1"/>
            <a:r>
              <a:rPr lang="zh-CN" altLang="en-US"/>
              <a:t>交互设计、人机交互以及其他学科之间的关系</a:t>
            </a:r>
          </a:p>
          <a:p>
            <a:pPr lvl="1" eaLnBrk="1" hangingPunct="1"/>
            <a:r>
              <a:rPr lang="zh-CN" altLang="en-US"/>
              <a:t>交互设计需要许多学科的知识和经验</a:t>
            </a:r>
          </a:p>
          <a:p>
            <a:pPr lvl="1" eaLnBrk="1" hangingPunct="1"/>
            <a:r>
              <a:rPr lang="zh-CN" altLang="en-US"/>
              <a:t>它又是许多研究和设计</a:t>
            </a:r>
            <a:r>
              <a:rPr lang="zh-CN" altLang="en-US" b="1">
                <a:solidFill>
                  <a:srgbClr val="C00000"/>
                </a:solidFill>
              </a:rPr>
              <a:t>供人类使用的计算机系统的学科、领域和方法</a:t>
            </a:r>
            <a:r>
              <a:rPr lang="zh-CN" altLang="en-US"/>
              <a:t>的基础</a:t>
            </a:r>
          </a:p>
        </p:txBody>
      </p:sp>
      <p:graphicFrame>
        <p:nvGraphicFramePr>
          <p:cNvPr id="24581" name="Object 6">
            <a:extLst>
              <a:ext uri="{FF2B5EF4-FFF2-40B4-BE49-F238E27FC236}">
                <a16:creationId xmlns:a16="http://schemas.microsoft.com/office/drawing/2014/main" id="{BBCE7BB9-7F8E-A108-D394-2C4A1C83B7CA}"/>
              </a:ext>
            </a:extLst>
          </p:cNvPr>
          <p:cNvGraphicFramePr>
            <a:graphicFrameLocks/>
          </p:cNvGraphicFramePr>
          <p:nvPr/>
        </p:nvGraphicFramePr>
        <p:xfrm>
          <a:off x="1485900" y="2571750"/>
          <a:ext cx="6327775" cy="4154488"/>
        </p:xfrm>
        <a:graphic>
          <a:graphicData uri="http://schemas.openxmlformats.org/presentationml/2006/ole">
            <mc:AlternateContent xmlns:mc="http://schemas.openxmlformats.org/markup-compatibility/2006">
              <mc:Choice xmlns:v="urn:schemas-microsoft-com:vml" Requires="v">
                <p:oleObj r:id="rId2" imgW="4672584" imgH="3066288" progId="Word.Document.8">
                  <p:embed/>
                </p:oleObj>
              </mc:Choice>
              <mc:Fallback>
                <p:oleObj r:id="rId2" imgW="4672584" imgH="3066288" progId="Word.Document.8">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571750"/>
                        <a:ext cx="63277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F31B07B1-30D3-98CA-1137-98A6DD5547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32235BE-0EEB-4DCF-9A3B-A0C64B3A62CC}" type="slidenum">
              <a:rPr altLang="zh-CN" sz="1800"/>
              <a:pPr/>
              <a:t>19</a:t>
            </a:fld>
            <a:endParaRPr lang="zh-CN" altLang="zh-CN" sz="1800"/>
          </a:p>
        </p:txBody>
      </p:sp>
      <p:sp>
        <p:nvSpPr>
          <p:cNvPr id="25603" name="Rectangle 2">
            <a:extLst>
              <a:ext uri="{FF2B5EF4-FFF2-40B4-BE49-F238E27FC236}">
                <a16:creationId xmlns:a16="http://schemas.microsoft.com/office/drawing/2014/main" id="{75AF8A0E-8A52-34A1-A638-65C91B14E9CE}"/>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5604" name="Rectangle 3">
            <a:extLst>
              <a:ext uri="{FF2B5EF4-FFF2-40B4-BE49-F238E27FC236}">
                <a16:creationId xmlns:a16="http://schemas.microsoft.com/office/drawing/2014/main" id="{C02641C5-2CF7-DA62-1477-2A8E3B1EAFEA}"/>
              </a:ext>
            </a:extLst>
          </p:cNvPr>
          <p:cNvSpPr>
            <a:spLocks noGrp="1" noChangeArrowheads="1"/>
          </p:cNvSpPr>
          <p:nvPr>
            <p:ph idx="1"/>
          </p:nvPr>
        </p:nvSpPr>
        <p:spPr/>
        <p:txBody>
          <a:bodyPr/>
          <a:lstStyle/>
          <a:p>
            <a:pPr lvl="1" eaLnBrk="1" hangingPunct="1"/>
            <a:r>
              <a:rPr lang="zh-CN" altLang="en-US"/>
              <a:t>人机交互（</a:t>
            </a:r>
            <a:r>
              <a:rPr lang="en-US" altLang="zh-CN"/>
              <a:t>HCI</a:t>
            </a:r>
            <a:r>
              <a:rPr lang="zh-CN" altLang="en-US"/>
              <a:t>）是有关设计、评估和实现为人类使用的交互式计算系统的学科，以及围绕着它们的主要现象的研究</a:t>
            </a:r>
          </a:p>
          <a:p>
            <a:pPr lvl="2" eaLnBrk="1" hangingPunct="1"/>
            <a:r>
              <a:rPr lang="zh-CN" altLang="en-US"/>
              <a:t>传统的</a:t>
            </a:r>
            <a:r>
              <a:rPr lang="en-US" altLang="zh-CN"/>
              <a:t>HCI</a:t>
            </a:r>
            <a:r>
              <a:rPr lang="zh-CN" altLang="en-US"/>
              <a:t>主要研究如何为个人用户提供用户界面</a:t>
            </a:r>
          </a:p>
          <a:p>
            <a:pPr lvl="2" eaLnBrk="1" hangingPunct="1"/>
            <a:r>
              <a:rPr lang="zh-CN" altLang="en-US"/>
              <a:t>为支持团队工作，计算机协同工作（</a:t>
            </a:r>
            <a:r>
              <a:rPr lang="en-US" altLang="zh-CN"/>
              <a:t>CSCW</a:t>
            </a:r>
            <a:r>
              <a:rPr lang="zh-CN" altLang="en-US"/>
              <a:t>）也成为</a:t>
            </a:r>
            <a:r>
              <a:rPr lang="en-US" altLang="zh-CN"/>
              <a:t>HCI</a:t>
            </a:r>
            <a:r>
              <a:rPr lang="zh-CN" altLang="en-US"/>
              <a:t>的一个研究和应用领域</a:t>
            </a:r>
          </a:p>
          <a:p>
            <a:pPr lvl="1" eaLnBrk="1" hangingPunct="1"/>
            <a:r>
              <a:rPr lang="zh-CN" altLang="en-US"/>
              <a:t>信息系统（</a:t>
            </a:r>
            <a:r>
              <a:rPr lang="en-US" altLang="zh-CN"/>
              <a:t>IS</a:t>
            </a:r>
            <a:r>
              <a:rPr lang="zh-CN" altLang="en-US"/>
              <a:t>）是有关计算在许多领域中应用的学科</a:t>
            </a:r>
          </a:p>
          <a:p>
            <a:pPr lvl="1" eaLnBrk="1" hangingPunct="1"/>
            <a:r>
              <a:rPr lang="zh-CN" altLang="en-US"/>
              <a:t>其他相关领域包括人素学、人体工程学、认知工程等</a:t>
            </a:r>
          </a:p>
          <a:p>
            <a:pPr lvl="1" eaLnBrk="1" hangingPunct="1"/>
            <a:r>
              <a:rPr lang="zh-CN" altLang="en-US"/>
              <a:t>所有这些学科均关系到如何设计满足用户目标的系统，但各自有其侧重点和方法学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64355867-C47F-6B64-F2EA-B69C33D8EBE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FFD713F-EF79-42CB-B0B2-ED36B3813CDD}" type="slidenum">
              <a:rPr altLang="zh-CN" sz="1800"/>
              <a:pPr/>
              <a:t>2</a:t>
            </a:fld>
            <a:endParaRPr lang="zh-CN" altLang="zh-CN" sz="1800"/>
          </a:p>
        </p:txBody>
      </p:sp>
      <p:sp>
        <p:nvSpPr>
          <p:cNvPr id="7171" name="Rectangle 2">
            <a:extLst>
              <a:ext uri="{FF2B5EF4-FFF2-40B4-BE49-F238E27FC236}">
                <a16:creationId xmlns:a16="http://schemas.microsoft.com/office/drawing/2014/main" id="{DAA8FF18-538B-8097-CE0A-C7052E212099}"/>
              </a:ext>
            </a:extLst>
          </p:cNvPr>
          <p:cNvSpPr>
            <a:spLocks noGrp="1" noChangeArrowheads="1"/>
          </p:cNvSpPr>
          <p:nvPr>
            <p:ph type="title"/>
          </p:nvPr>
        </p:nvSpPr>
        <p:spPr/>
        <p:txBody>
          <a:bodyPr/>
          <a:lstStyle/>
          <a:p>
            <a:pPr eaLnBrk="1" hangingPunct="1"/>
            <a:r>
              <a:rPr lang="zh-CN" altLang="en-US"/>
              <a:t>第一章 交互设计简介</a:t>
            </a:r>
          </a:p>
        </p:txBody>
      </p:sp>
      <p:sp>
        <p:nvSpPr>
          <p:cNvPr id="7172" name="Rectangle 3">
            <a:extLst>
              <a:ext uri="{FF2B5EF4-FFF2-40B4-BE49-F238E27FC236}">
                <a16:creationId xmlns:a16="http://schemas.microsoft.com/office/drawing/2014/main" id="{092FAA8A-E68B-06BA-FEC8-F349EAD45845}"/>
              </a:ext>
            </a:extLst>
          </p:cNvPr>
          <p:cNvSpPr>
            <a:spLocks noGrp="1" noChangeArrowheads="1"/>
          </p:cNvSpPr>
          <p:nvPr>
            <p:ph idx="1"/>
          </p:nvPr>
        </p:nvSpPr>
        <p:spPr/>
        <p:txBody>
          <a:bodyPr/>
          <a:lstStyle/>
          <a:p>
            <a:pPr eaLnBrk="1" hangingPunct="1">
              <a:lnSpc>
                <a:spcPct val="150000"/>
              </a:lnSpc>
            </a:pPr>
            <a:r>
              <a:rPr lang="zh-CN" altLang="en-US"/>
              <a:t>本章概要</a:t>
            </a:r>
          </a:p>
          <a:p>
            <a:pPr lvl="1" eaLnBrk="1" hangingPunct="1">
              <a:lnSpc>
                <a:spcPct val="150000"/>
              </a:lnSpc>
            </a:pPr>
            <a:r>
              <a:rPr lang="zh-CN" altLang="en-US"/>
              <a:t>引言</a:t>
            </a:r>
          </a:p>
          <a:p>
            <a:pPr lvl="1" eaLnBrk="1" hangingPunct="1">
              <a:lnSpc>
                <a:spcPct val="150000"/>
              </a:lnSpc>
            </a:pPr>
            <a:r>
              <a:rPr lang="zh-CN" altLang="en-US"/>
              <a:t>好与不好的设计</a:t>
            </a:r>
          </a:p>
          <a:p>
            <a:pPr lvl="1" eaLnBrk="1" hangingPunct="1">
              <a:lnSpc>
                <a:spcPct val="150000"/>
              </a:lnSpc>
            </a:pPr>
            <a:r>
              <a:rPr lang="zh-CN" altLang="en-US"/>
              <a:t>什么是交互设计</a:t>
            </a:r>
          </a:p>
          <a:p>
            <a:pPr lvl="1" eaLnBrk="1" hangingPunct="1">
              <a:lnSpc>
                <a:spcPct val="150000"/>
              </a:lnSpc>
            </a:pPr>
            <a:r>
              <a:rPr lang="zh-CN" altLang="en-US"/>
              <a:t>交互设计过程涉及什么</a:t>
            </a:r>
          </a:p>
          <a:p>
            <a:pPr lvl="1" eaLnBrk="1" hangingPunct="1">
              <a:lnSpc>
                <a:spcPct val="150000"/>
              </a:lnSpc>
            </a:pPr>
            <a:r>
              <a:rPr lang="zh-CN" altLang="en-US"/>
              <a:t>交互设计的目标</a:t>
            </a:r>
          </a:p>
          <a:p>
            <a:pPr lvl="1" eaLnBrk="1" hangingPunct="1">
              <a:lnSpc>
                <a:spcPct val="150000"/>
              </a:lnSpc>
            </a:pPr>
            <a:r>
              <a:rPr lang="zh-CN" altLang="en-US"/>
              <a:t>可用性：设计规则与可用性原理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8EF53E51-1324-484C-3EEB-B81CBFD5F1F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4DDF6C9-7AEE-491A-8024-68A1A75127E5}" type="slidenum">
              <a:rPr altLang="zh-CN" sz="1800"/>
              <a:pPr/>
              <a:t>20</a:t>
            </a:fld>
            <a:endParaRPr lang="zh-CN" altLang="zh-CN" sz="1800"/>
          </a:p>
        </p:txBody>
      </p:sp>
      <p:sp>
        <p:nvSpPr>
          <p:cNvPr id="26627" name="Rectangle 2">
            <a:extLst>
              <a:ext uri="{FF2B5EF4-FFF2-40B4-BE49-F238E27FC236}">
                <a16:creationId xmlns:a16="http://schemas.microsoft.com/office/drawing/2014/main" id="{63CA3973-4320-9F6A-AAF9-C9F6542847D8}"/>
              </a:ext>
            </a:extLst>
          </p:cNvPr>
          <p:cNvSpPr>
            <a:spLocks noGrp="1" noChangeArrowheads="1"/>
          </p:cNvSpPr>
          <p:nvPr>
            <p:ph type="title"/>
          </p:nvPr>
        </p:nvSpPr>
        <p:spPr/>
        <p:txBody>
          <a:bodyPr/>
          <a:lstStyle/>
          <a:p>
            <a:pPr eaLnBrk="1" hangingPunct="1"/>
            <a:r>
              <a:rPr lang="en-US" altLang="zh-CN"/>
              <a:t>1.3.2 </a:t>
            </a:r>
            <a:r>
              <a:rPr lang="zh-CN" altLang="en-US"/>
              <a:t>跨学科团队的协作</a:t>
            </a:r>
          </a:p>
        </p:txBody>
      </p:sp>
      <p:sp>
        <p:nvSpPr>
          <p:cNvPr id="26628" name="Rectangle 3">
            <a:extLst>
              <a:ext uri="{FF2B5EF4-FFF2-40B4-BE49-F238E27FC236}">
                <a16:creationId xmlns:a16="http://schemas.microsoft.com/office/drawing/2014/main" id="{D6514842-0F40-78AB-AD4A-B26777F30AB8}"/>
              </a:ext>
            </a:extLst>
          </p:cNvPr>
          <p:cNvSpPr>
            <a:spLocks noGrp="1" noChangeArrowheads="1"/>
          </p:cNvSpPr>
          <p:nvPr>
            <p:ph idx="1"/>
          </p:nvPr>
        </p:nvSpPr>
        <p:spPr/>
        <p:txBody>
          <a:bodyPr/>
          <a:lstStyle/>
          <a:p>
            <a:pPr eaLnBrk="1" hangingPunct="1"/>
            <a:r>
              <a:rPr lang="zh-CN" altLang="en-US"/>
              <a:t>交互设计通常需要一个</a:t>
            </a:r>
            <a:r>
              <a:rPr lang="zh-CN" altLang="en-US" b="1">
                <a:solidFill>
                  <a:srgbClr val="C00000"/>
                </a:solidFill>
              </a:rPr>
              <a:t>多学科人员</a:t>
            </a:r>
            <a:r>
              <a:rPr lang="zh-CN" altLang="en-US"/>
              <a:t>组合的团队</a:t>
            </a:r>
          </a:p>
          <a:p>
            <a:pPr lvl="1" eaLnBrk="1" hangingPunct="1"/>
            <a:r>
              <a:rPr lang="zh-CN" altLang="en-US"/>
              <a:t>例如：社会学家、认知心理学家、艺术家、设计人员等</a:t>
            </a:r>
          </a:p>
          <a:p>
            <a:pPr lvl="1" eaLnBrk="1" hangingPunct="1"/>
            <a:r>
              <a:rPr lang="zh-CN" altLang="en-US"/>
              <a:t>从不同的方面对创新设计和可用设计提供了知识和经验</a:t>
            </a:r>
          </a:p>
          <a:p>
            <a:pPr lvl="1" eaLnBrk="1" hangingPunct="1"/>
            <a:r>
              <a:rPr lang="zh-CN" altLang="en-US"/>
              <a:t>但对同一事物，会从不同的视角、使用不同的概念来表示</a:t>
            </a:r>
          </a:p>
          <a:p>
            <a:pPr lvl="1" eaLnBrk="1" hangingPunct="1"/>
            <a:r>
              <a:rPr lang="zh-CN" altLang="en-US"/>
              <a:t>造成混淆、误解和沟通障碍，使得设计过程难以进展</a:t>
            </a:r>
          </a:p>
        </p:txBody>
      </p:sp>
      <p:graphicFrame>
        <p:nvGraphicFramePr>
          <p:cNvPr id="26629" name="Object 4">
            <a:extLst>
              <a:ext uri="{FF2B5EF4-FFF2-40B4-BE49-F238E27FC236}">
                <a16:creationId xmlns:a16="http://schemas.microsoft.com/office/drawing/2014/main" id="{8D7EEA1B-EB27-073E-7621-728B76C3029C}"/>
              </a:ext>
            </a:extLst>
          </p:cNvPr>
          <p:cNvGraphicFramePr>
            <a:graphicFrameLocks/>
          </p:cNvGraphicFramePr>
          <p:nvPr/>
        </p:nvGraphicFramePr>
        <p:xfrm>
          <a:off x="2484438" y="2997200"/>
          <a:ext cx="3800475" cy="2789238"/>
        </p:xfrm>
        <a:graphic>
          <a:graphicData uri="http://schemas.openxmlformats.org/presentationml/2006/ole">
            <mc:AlternateContent xmlns:mc="http://schemas.openxmlformats.org/markup-compatibility/2006">
              <mc:Choice xmlns:v="urn:schemas-microsoft-com:vml" Requires="v">
                <p:oleObj r:id="rId2" imgW="4855464" imgH="3361944" progId="Word.Document.8">
                  <p:embed/>
                </p:oleObj>
              </mc:Choice>
              <mc:Fallback>
                <p:oleObj r:id="rId2" imgW="4855464" imgH="3361944" progId="Word.Document.8">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2997200"/>
                        <a:ext cx="38004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9693C9EA-FEFE-00BD-14C4-27A61D891E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E23712F-B206-4734-9B8C-267A1B8A6CA5}" type="slidenum">
              <a:rPr altLang="zh-CN" sz="1800"/>
              <a:pPr/>
              <a:t>21</a:t>
            </a:fld>
            <a:endParaRPr lang="zh-CN" altLang="zh-CN" sz="1800"/>
          </a:p>
        </p:txBody>
      </p:sp>
      <p:sp>
        <p:nvSpPr>
          <p:cNvPr id="27651" name="Rectangle 2">
            <a:extLst>
              <a:ext uri="{FF2B5EF4-FFF2-40B4-BE49-F238E27FC236}">
                <a16:creationId xmlns:a16="http://schemas.microsoft.com/office/drawing/2014/main" id="{B92A15D6-8D44-6852-B933-D216A5471B3A}"/>
              </a:ext>
            </a:extLst>
          </p:cNvPr>
          <p:cNvSpPr>
            <a:spLocks noGrp="1" noChangeArrowheads="1"/>
          </p:cNvSpPr>
          <p:nvPr>
            <p:ph type="title"/>
          </p:nvPr>
        </p:nvSpPr>
        <p:spPr/>
        <p:txBody>
          <a:bodyPr/>
          <a:lstStyle/>
          <a:p>
            <a:pPr eaLnBrk="1" hangingPunct="1"/>
            <a:r>
              <a:rPr lang="en-US" altLang="zh-CN"/>
              <a:t>1.3.3 </a:t>
            </a:r>
            <a:r>
              <a:rPr lang="zh-CN" altLang="en-US"/>
              <a:t>商业中的交互设计</a:t>
            </a:r>
          </a:p>
        </p:txBody>
      </p:sp>
      <p:sp>
        <p:nvSpPr>
          <p:cNvPr id="27652" name="Rectangle 3">
            <a:extLst>
              <a:ext uri="{FF2B5EF4-FFF2-40B4-BE49-F238E27FC236}">
                <a16:creationId xmlns:a16="http://schemas.microsoft.com/office/drawing/2014/main" id="{67D4E5FA-47EF-BDB5-A6A9-7849430828B4}"/>
              </a:ext>
            </a:extLst>
          </p:cNvPr>
          <p:cNvSpPr>
            <a:spLocks noGrp="1" noChangeArrowheads="1"/>
          </p:cNvSpPr>
          <p:nvPr>
            <p:ph idx="1"/>
          </p:nvPr>
        </p:nvSpPr>
        <p:spPr/>
        <p:txBody>
          <a:bodyPr/>
          <a:lstStyle/>
          <a:p>
            <a:pPr eaLnBrk="1" hangingPunct="1"/>
            <a:r>
              <a:rPr lang="zh-CN" altLang="en-US"/>
              <a:t>交互设计已形成了一个</a:t>
            </a:r>
            <a:r>
              <a:rPr lang="zh-CN" altLang="en-US" b="1">
                <a:solidFill>
                  <a:srgbClr val="C00000"/>
                </a:solidFill>
              </a:rPr>
              <a:t>重要的商业领域</a:t>
            </a:r>
          </a:p>
          <a:p>
            <a:pPr lvl="1" eaLnBrk="1" hangingPunct="1"/>
            <a:r>
              <a:rPr lang="zh-CN" altLang="en-US"/>
              <a:t>许多</a:t>
            </a:r>
            <a:r>
              <a:rPr lang="en-US" altLang="zh-CN"/>
              <a:t>IT</a:t>
            </a:r>
            <a:r>
              <a:rPr lang="zh-CN" altLang="en-US"/>
              <a:t>行业已意识到开发可用产品对吸引用户的作用</a:t>
            </a:r>
          </a:p>
          <a:p>
            <a:pPr lvl="1" eaLnBrk="1" hangingPunct="1"/>
            <a:r>
              <a:rPr lang="zh-CN" altLang="en-US"/>
              <a:t>系统的功能性不再是占领市场的主要因素</a:t>
            </a:r>
          </a:p>
          <a:p>
            <a:pPr lvl="1" eaLnBrk="1" hangingPunct="1"/>
            <a:r>
              <a:rPr lang="zh-CN" altLang="en-US"/>
              <a:t>良设计的可用产品可造就公司的成功，反之导致失败</a:t>
            </a:r>
          </a:p>
          <a:p>
            <a:pPr lvl="1" eaLnBrk="1" hangingPunct="1"/>
            <a:r>
              <a:rPr lang="zh-CN" altLang="en-US"/>
              <a:t>交互设计的优劣也对其他产业产生了巨大影响</a:t>
            </a:r>
          </a:p>
          <a:p>
            <a:pPr lvl="2" eaLnBrk="1" hangingPunct="1"/>
            <a:r>
              <a:rPr lang="zh-CN" altLang="en-US"/>
              <a:t>例如：</a:t>
            </a:r>
            <a:r>
              <a:rPr lang="en-US" altLang="zh-CN"/>
              <a:t>Web</a:t>
            </a:r>
            <a:r>
              <a:rPr lang="zh-CN" altLang="en-US"/>
              <a:t>网站的设计影响了品牌宣传和产品销售</a:t>
            </a:r>
          </a:p>
          <a:p>
            <a:pPr lvl="2" eaLnBrk="1" hangingPunct="1"/>
            <a:r>
              <a:rPr lang="zh-CN" altLang="en-US"/>
              <a:t>今天</a:t>
            </a:r>
            <a:r>
              <a:rPr lang="en-US" altLang="zh-CN"/>
              <a:t>Web</a:t>
            </a:r>
            <a:r>
              <a:rPr lang="zh-CN" altLang="en-US"/>
              <a:t>可用性已经成为一个重要研究课题</a:t>
            </a:r>
          </a:p>
          <a:p>
            <a:pPr lvl="1" eaLnBrk="1" hangingPunct="1"/>
            <a:r>
              <a:rPr lang="zh-CN" altLang="en-US"/>
              <a:t>对交互设计的需求导致出现了</a:t>
            </a:r>
            <a:r>
              <a:rPr lang="zh-CN" altLang="en-US" b="1">
                <a:solidFill>
                  <a:srgbClr val="C00000"/>
                </a:solidFill>
              </a:rPr>
              <a:t>许多咨询公司</a:t>
            </a:r>
          </a:p>
          <a:p>
            <a:pPr lvl="2" eaLnBrk="1" hangingPunct="1"/>
            <a:r>
              <a:rPr lang="zh-CN" altLang="en-US"/>
              <a:t>许多企业意识到交互设计对信息服务的重要性</a:t>
            </a:r>
          </a:p>
          <a:p>
            <a:pPr lvl="2" eaLnBrk="1" hangingPunct="1"/>
            <a:r>
              <a:rPr lang="zh-CN" altLang="en-US"/>
              <a:t>但不知道如何进行</a:t>
            </a:r>
          </a:p>
          <a:p>
            <a:pPr lvl="2" eaLnBrk="1" hangingPunct="1"/>
            <a:r>
              <a:rPr lang="zh-CN" altLang="en-US"/>
              <a:t>旨在通过设计可用的产品和服务，使企业进入消费者的世界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1BD90331-FF9D-4CBD-496D-F1747C31A65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30569E1-4FF9-479B-BE63-965EDDD60F78}" type="slidenum">
              <a:rPr altLang="zh-CN" sz="1800"/>
              <a:pPr/>
              <a:t>22</a:t>
            </a:fld>
            <a:endParaRPr lang="zh-CN" altLang="zh-CN" sz="1800"/>
          </a:p>
        </p:txBody>
      </p:sp>
      <p:sp>
        <p:nvSpPr>
          <p:cNvPr id="28675" name="Rectangle 2">
            <a:extLst>
              <a:ext uri="{FF2B5EF4-FFF2-40B4-BE49-F238E27FC236}">
                <a16:creationId xmlns:a16="http://schemas.microsoft.com/office/drawing/2014/main" id="{CE09B3C0-F5D1-4A91-F879-5860D1211785}"/>
              </a:ext>
            </a:extLst>
          </p:cNvPr>
          <p:cNvSpPr>
            <a:spLocks noGrp="1" noChangeArrowheads="1"/>
          </p:cNvSpPr>
          <p:nvPr>
            <p:ph type="title"/>
          </p:nvPr>
        </p:nvSpPr>
        <p:spPr/>
        <p:txBody>
          <a:bodyPr/>
          <a:lstStyle/>
          <a:p>
            <a:pPr eaLnBrk="1" hangingPunct="1"/>
            <a:r>
              <a:rPr lang="en-US" altLang="zh-CN"/>
              <a:t>1.4 </a:t>
            </a:r>
            <a:r>
              <a:rPr lang="zh-CN" altLang="en-US"/>
              <a:t>交互设计过程所涉及的内容</a:t>
            </a:r>
          </a:p>
        </p:txBody>
      </p:sp>
      <p:sp>
        <p:nvSpPr>
          <p:cNvPr id="28676" name="Rectangle 3">
            <a:extLst>
              <a:ext uri="{FF2B5EF4-FFF2-40B4-BE49-F238E27FC236}">
                <a16:creationId xmlns:a16="http://schemas.microsoft.com/office/drawing/2014/main" id="{CC2486D8-10CC-0970-146A-AA358EE18AAE}"/>
              </a:ext>
            </a:extLst>
          </p:cNvPr>
          <p:cNvSpPr>
            <a:spLocks noGrp="1" noChangeArrowheads="1"/>
          </p:cNvSpPr>
          <p:nvPr>
            <p:ph idx="1"/>
          </p:nvPr>
        </p:nvSpPr>
        <p:spPr/>
        <p:txBody>
          <a:bodyPr/>
          <a:lstStyle/>
          <a:p>
            <a:pPr eaLnBrk="1" hangingPunct="1"/>
            <a:r>
              <a:rPr lang="zh-CN" altLang="en-US"/>
              <a:t>交互设计原则上包括</a:t>
            </a:r>
            <a:r>
              <a:rPr lang="en-US" altLang="zh-CN" b="1">
                <a:solidFill>
                  <a:srgbClr val="C00000"/>
                </a:solidFill>
              </a:rPr>
              <a:t>4</a:t>
            </a:r>
            <a:r>
              <a:rPr lang="zh-CN" altLang="en-US" b="1">
                <a:solidFill>
                  <a:srgbClr val="C00000"/>
                </a:solidFill>
              </a:rPr>
              <a:t>项活动</a:t>
            </a:r>
          </a:p>
          <a:p>
            <a:pPr lvl="1" eaLnBrk="1" hangingPunct="1"/>
            <a:r>
              <a:rPr lang="zh-CN" altLang="en-US"/>
              <a:t>识别用户需要并建立需求</a:t>
            </a:r>
          </a:p>
          <a:p>
            <a:pPr lvl="1" eaLnBrk="1" hangingPunct="1"/>
            <a:r>
              <a:rPr lang="zh-CN" altLang="en-US"/>
              <a:t>开发满足需求的候选设计方案</a:t>
            </a:r>
          </a:p>
          <a:p>
            <a:pPr lvl="1" eaLnBrk="1" hangingPunct="1"/>
            <a:r>
              <a:rPr lang="zh-CN" altLang="en-US"/>
              <a:t>构建用于交流和评估的交互式原型（</a:t>
            </a:r>
            <a:r>
              <a:rPr lang="en-US" altLang="zh-CN"/>
              <a:t>prototype</a:t>
            </a:r>
            <a:r>
              <a:rPr lang="zh-CN" altLang="en-US"/>
              <a:t>）</a:t>
            </a:r>
          </a:p>
          <a:p>
            <a:pPr lvl="1" eaLnBrk="1" hangingPunct="1"/>
            <a:r>
              <a:rPr lang="zh-CN" altLang="en-US"/>
              <a:t>评估整个过程的设计结果</a:t>
            </a:r>
          </a:p>
          <a:p>
            <a:pPr eaLnBrk="1" hangingPunct="1"/>
            <a:r>
              <a:rPr lang="zh-CN" altLang="en-US"/>
              <a:t>这些活动通常相互之间具有联系，且本身是</a:t>
            </a:r>
            <a:r>
              <a:rPr lang="zh-CN" altLang="en-US" b="1">
                <a:solidFill>
                  <a:srgbClr val="C00000"/>
                </a:solidFill>
              </a:rPr>
              <a:t>迭代过程</a:t>
            </a:r>
          </a:p>
          <a:p>
            <a:pPr lvl="1" eaLnBrk="1" hangingPunct="1"/>
            <a:endParaRPr lang="en-US" altLang="zh-CN"/>
          </a:p>
        </p:txBody>
      </p:sp>
      <p:graphicFrame>
        <p:nvGraphicFramePr>
          <p:cNvPr id="28677" name="Object 4">
            <a:extLst>
              <a:ext uri="{FF2B5EF4-FFF2-40B4-BE49-F238E27FC236}">
                <a16:creationId xmlns:a16="http://schemas.microsoft.com/office/drawing/2014/main" id="{599E4CE0-5884-4334-522A-3D23D93E568F}"/>
              </a:ext>
            </a:extLst>
          </p:cNvPr>
          <p:cNvGraphicFramePr>
            <a:graphicFrameLocks/>
          </p:cNvGraphicFramePr>
          <p:nvPr/>
        </p:nvGraphicFramePr>
        <p:xfrm>
          <a:off x="1763713" y="3933825"/>
          <a:ext cx="5256212" cy="1549400"/>
        </p:xfrm>
        <a:graphic>
          <a:graphicData uri="http://schemas.openxmlformats.org/presentationml/2006/ole">
            <mc:AlternateContent xmlns:mc="http://schemas.openxmlformats.org/markup-compatibility/2006">
              <mc:Choice xmlns:v="urn:schemas-microsoft-com:vml" Requires="v">
                <p:oleObj r:id="rId2" imgW="3202920" imgH="943560" progId="Visio.Drawing.11">
                  <p:embed/>
                </p:oleObj>
              </mc:Choice>
              <mc:Fallback>
                <p:oleObj r:id="rId2" imgW="3202920" imgH="943560" progId="Visio.Drawing.11">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933825"/>
                        <a:ext cx="5256212"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87BB02C3-E82F-721F-FD1C-F38B280E8AA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82014A5-9D1D-47D0-A529-71E61CFC1546}" type="slidenum">
              <a:rPr altLang="zh-CN" sz="1800"/>
              <a:pPr/>
              <a:t>23</a:t>
            </a:fld>
            <a:endParaRPr lang="zh-CN" altLang="zh-CN" sz="1800"/>
          </a:p>
        </p:txBody>
      </p:sp>
      <p:sp>
        <p:nvSpPr>
          <p:cNvPr id="29699" name="Rectangle 2">
            <a:extLst>
              <a:ext uri="{FF2B5EF4-FFF2-40B4-BE49-F238E27FC236}">
                <a16:creationId xmlns:a16="http://schemas.microsoft.com/office/drawing/2014/main" id="{CC528E91-FC25-DA4D-17A6-D79C3DBCC4D6}"/>
              </a:ext>
            </a:extLst>
          </p:cNvPr>
          <p:cNvSpPr>
            <a:spLocks noGrp="1" noChangeArrowheads="1"/>
          </p:cNvSpPr>
          <p:nvPr>
            <p:ph type="title"/>
          </p:nvPr>
        </p:nvSpPr>
        <p:spPr/>
        <p:txBody>
          <a:bodyPr/>
          <a:lstStyle/>
          <a:p>
            <a:pPr eaLnBrk="1" hangingPunct="1"/>
            <a:r>
              <a:rPr lang="en-US" altLang="zh-CN"/>
              <a:t>1.4 </a:t>
            </a:r>
            <a:r>
              <a:rPr lang="zh-CN" altLang="en-US"/>
              <a:t>交互设计过程所设计的内容</a:t>
            </a:r>
          </a:p>
        </p:txBody>
      </p:sp>
      <p:sp>
        <p:nvSpPr>
          <p:cNvPr id="29700" name="Rectangle 3">
            <a:extLst>
              <a:ext uri="{FF2B5EF4-FFF2-40B4-BE49-F238E27FC236}">
                <a16:creationId xmlns:a16="http://schemas.microsoft.com/office/drawing/2014/main" id="{77CCFCCB-A7BB-DF02-EE34-757E93C68928}"/>
              </a:ext>
            </a:extLst>
          </p:cNvPr>
          <p:cNvSpPr>
            <a:spLocks noGrp="1" noChangeArrowheads="1"/>
          </p:cNvSpPr>
          <p:nvPr>
            <p:ph idx="1"/>
          </p:nvPr>
        </p:nvSpPr>
        <p:spPr/>
        <p:txBody>
          <a:bodyPr/>
          <a:lstStyle/>
          <a:p>
            <a:pPr eaLnBrk="1" hangingPunct="1"/>
            <a:r>
              <a:rPr lang="zh-CN" altLang="en-US"/>
              <a:t>过程需采用</a:t>
            </a:r>
            <a:r>
              <a:rPr lang="zh-CN" altLang="en-US" b="1">
                <a:solidFill>
                  <a:srgbClr val="C00000"/>
                </a:solidFill>
              </a:rPr>
              <a:t>用户为中心设计（</a:t>
            </a:r>
            <a:r>
              <a:rPr lang="en-US" altLang="zh-CN" b="1">
                <a:solidFill>
                  <a:srgbClr val="C00000"/>
                </a:solidFill>
              </a:rPr>
              <a:t>UCD</a:t>
            </a:r>
            <a:r>
              <a:rPr lang="zh-CN" altLang="en-US" b="1">
                <a:solidFill>
                  <a:srgbClr val="C00000"/>
                </a:solidFill>
              </a:rPr>
              <a:t>）</a:t>
            </a:r>
            <a:r>
              <a:rPr lang="zh-CN" altLang="en-US"/>
              <a:t>的方法</a:t>
            </a:r>
          </a:p>
          <a:p>
            <a:pPr lvl="1" eaLnBrk="1" hangingPunct="1"/>
            <a:r>
              <a:rPr lang="zh-CN" altLang="en-US"/>
              <a:t>一种有效的方法是</a:t>
            </a:r>
            <a:r>
              <a:rPr lang="zh-CN" altLang="en-US" b="1">
                <a:solidFill>
                  <a:srgbClr val="C00000"/>
                </a:solidFill>
              </a:rPr>
              <a:t>用户参与式设计</a:t>
            </a:r>
            <a:r>
              <a:rPr lang="zh-CN" altLang="en-US"/>
              <a:t>（</a:t>
            </a:r>
            <a:r>
              <a:rPr lang="en-US" altLang="zh-CN"/>
              <a:t>Participatory Design)</a:t>
            </a:r>
          </a:p>
          <a:p>
            <a:pPr lvl="2" eaLnBrk="1" hangingPunct="1"/>
            <a:r>
              <a:rPr lang="zh-CN" altLang="en-US"/>
              <a:t>设计者和用户可通过各种方法来交换信息，例如：观察用户、用户访谈、研讨会、作为设计合作者</a:t>
            </a:r>
          </a:p>
          <a:p>
            <a:pPr lvl="1" eaLnBrk="1" hangingPunct="1"/>
            <a:r>
              <a:rPr lang="zh-CN" altLang="en-US"/>
              <a:t>对原型进行</a:t>
            </a:r>
            <a:r>
              <a:rPr lang="zh-CN" altLang="en-US" b="1">
                <a:solidFill>
                  <a:srgbClr val="C00000"/>
                </a:solidFill>
              </a:rPr>
              <a:t>评估</a:t>
            </a:r>
            <a:r>
              <a:rPr lang="zh-CN" altLang="en-US"/>
              <a:t>是</a:t>
            </a:r>
            <a:r>
              <a:rPr lang="zh-CN" altLang="en-US" b="1">
                <a:solidFill>
                  <a:srgbClr val="C00000"/>
                </a:solidFill>
              </a:rPr>
              <a:t>保证设计可用性</a:t>
            </a:r>
            <a:r>
              <a:rPr lang="zh-CN" altLang="en-US"/>
              <a:t>的核心环节（</a:t>
            </a:r>
            <a:r>
              <a:rPr lang="en-US" altLang="zh-CN"/>
              <a:t>10-14</a:t>
            </a:r>
            <a:r>
              <a:rPr lang="zh-CN" altLang="en-US"/>
              <a:t>章）</a:t>
            </a:r>
          </a:p>
          <a:p>
            <a:pPr lvl="2" eaLnBrk="1" hangingPunct="1"/>
            <a:r>
              <a:rPr lang="zh-CN" altLang="en-US"/>
              <a:t>测试用户的任务执行、分析用户的执行情况和效率等</a:t>
            </a:r>
          </a:p>
          <a:p>
            <a:pPr lvl="2" eaLnBrk="1" hangingPunct="1"/>
            <a:r>
              <a:rPr lang="zh-CN" altLang="en-US"/>
              <a:t>评估发现当前原型的可用性问题需要在下次迭代中解决</a:t>
            </a:r>
          </a:p>
          <a:p>
            <a:pPr lvl="1" eaLnBrk="1" hangingPunct="1"/>
            <a:r>
              <a:rPr lang="zh-CN" altLang="en-US" b="1">
                <a:solidFill>
                  <a:srgbClr val="C00000"/>
                </a:solidFill>
              </a:rPr>
              <a:t>理解用户的活动</a:t>
            </a:r>
            <a:r>
              <a:rPr lang="zh-CN" altLang="en-US"/>
              <a:t>是提取相关需求的重要步骤</a:t>
            </a:r>
          </a:p>
          <a:p>
            <a:pPr lvl="2" eaLnBrk="1" hangingPunct="1"/>
            <a:r>
              <a:rPr lang="zh-CN" altLang="en-US"/>
              <a:t>调查应当在原型设计之前开展，可有许多方法（</a:t>
            </a:r>
            <a:r>
              <a:rPr lang="en-US" altLang="zh-CN"/>
              <a:t>3-5</a:t>
            </a:r>
            <a:r>
              <a:rPr lang="zh-CN" altLang="en-US"/>
              <a:t>章）</a:t>
            </a:r>
          </a:p>
          <a:p>
            <a:pPr lvl="2" eaLnBrk="1" hangingPunct="1"/>
            <a:r>
              <a:rPr lang="zh-CN" altLang="en-US"/>
              <a:t>用户的需要必须转换为对交互设计的需求描述（</a:t>
            </a:r>
            <a:r>
              <a:rPr lang="en-US" altLang="zh-CN"/>
              <a:t>7</a:t>
            </a:r>
            <a:r>
              <a:rPr lang="zh-CN" altLang="en-US"/>
              <a:t>章）</a:t>
            </a:r>
          </a:p>
          <a:p>
            <a:pPr lvl="2" eaLnBrk="1" hangingPunct="1"/>
            <a:r>
              <a:rPr lang="zh-CN" altLang="en-US"/>
              <a:t>用户应当是设计过程的主动参与者（</a:t>
            </a:r>
            <a:r>
              <a:rPr lang="en-US" altLang="zh-CN"/>
              <a:t>9</a:t>
            </a:r>
            <a:r>
              <a:rPr lang="zh-CN" altLang="en-US"/>
              <a:t>章）</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A175AEDB-3C03-19C3-4AB9-49E63F2C86F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FD97E6E-1B1E-4F2F-BFD0-127BBB9A9AF9}" type="slidenum">
              <a:rPr altLang="zh-CN" sz="1800"/>
              <a:pPr/>
              <a:t>24</a:t>
            </a:fld>
            <a:endParaRPr lang="zh-CN" altLang="zh-CN" sz="1800"/>
          </a:p>
        </p:txBody>
      </p:sp>
      <p:sp>
        <p:nvSpPr>
          <p:cNvPr id="30723" name="Rectangle 2">
            <a:extLst>
              <a:ext uri="{FF2B5EF4-FFF2-40B4-BE49-F238E27FC236}">
                <a16:creationId xmlns:a16="http://schemas.microsoft.com/office/drawing/2014/main" id="{6921E02D-6CC3-AEDA-24BF-AC5676239BE2}"/>
              </a:ext>
            </a:extLst>
          </p:cNvPr>
          <p:cNvSpPr>
            <a:spLocks noGrp="1" noChangeArrowheads="1"/>
          </p:cNvSpPr>
          <p:nvPr>
            <p:ph type="title"/>
          </p:nvPr>
        </p:nvSpPr>
        <p:spPr/>
        <p:txBody>
          <a:bodyPr/>
          <a:lstStyle/>
          <a:p>
            <a:pPr eaLnBrk="1" hangingPunct="1"/>
            <a:r>
              <a:rPr lang="en-US" altLang="zh-CN"/>
              <a:t>1.4 </a:t>
            </a:r>
            <a:r>
              <a:rPr lang="zh-CN" altLang="en-US"/>
              <a:t>交互设计过程所设计的内容</a:t>
            </a:r>
          </a:p>
        </p:txBody>
      </p:sp>
      <p:sp>
        <p:nvSpPr>
          <p:cNvPr id="30724" name="Rectangle 3">
            <a:extLst>
              <a:ext uri="{FF2B5EF4-FFF2-40B4-BE49-F238E27FC236}">
                <a16:creationId xmlns:a16="http://schemas.microsoft.com/office/drawing/2014/main" id="{9F54AFD3-4BD2-D7D6-3A01-3F9F3F0CFDCD}"/>
              </a:ext>
            </a:extLst>
          </p:cNvPr>
          <p:cNvSpPr>
            <a:spLocks noGrp="1" noChangeArrowheads="1"/>
          </p:cNvSpPr>
          <p:nvPr>
            <p:ph idx="1"/>
          </p:nvPr>
        </p:nvSpPr>
        <p:spPr/>
        <p:txBody>
          <a:bodyPr/>
          <a:lstStyle/>
          <a:p>
            <a:pPr eaLnBrk="1" hangingPunct="1"/>
            <a:r>
              <a:rPr lang="zh-CN" altLang="en-US" b="1">
                <a:solidFill>
                  <a:srgbClr val="C00000"/>
                </a:solidFill>
              </a:rPr>
              <a:t>理解用户（即使用上下文）的重要性</a:t>
            </a:r>
          </a:p>
          <a:p>
            <a:pPr lvl="1" eaLnBrk="1" hangingPunct="1"/>
            <a:r>
              <a:rPr lang="zh-CN" altLang="en-US"/>
              <a:t>用户、任务和使用环境都具有特殊的性质</a:t>
            </a:r>
          </a:p>
          <a:p>
            <a:pPr lvl="1" eaLnBrk="1" hangingPunct="1"/>
            <a:r>
              <a:rPr lang="zh-CN" altLang="en-US"/>
              <a:t>可用的设计必须满足这些特殊性</a:t>
            </a:r>
          </a:p>
          <a:p>
            <a:pPr eaLnBrk="1" hangingPunct="1"/>
            <a:r>
              <a:rPr lang="zh-CN" altLang="en-US"/>
              <a:t>交互设计过程的</a:t>
            </a:r>
            <a:r>
              <a:rPr lang="zh-CN" altLang="en-US" b="1">
                <a:solidFill>
                  <a:srgbClr val="C00000"/>
                </a:solidFill>
              </a:rPr>
              <a:t>三个主要特征</a:t>
            </a:r>
          </a:p>
          <a:p>
            <a:pPr lvl="1" eaLnBrk="1" hangingPunct="1"/>
            <a:r>
              <a:rPr lang="zh-CN" altLang="en-US" b="1">
                <a:solidFill>
                  <a:srgbClr val="C00000"/>
                </a:solidFill>
              </a:rPr>
              <a:t>用户</a:t>
            </a:r>
            <a:r>
              <a:rPr lang="zh-CN" altLang="en-US"/>
              <a:t>在整个设计过程中的</a:t>
            </a:r>
            <a:r>
              <a:rPr lang="zh-CN" altLang="en-US" b="1">
                <a:solidFill>
                  <a:srgbClr val="C00000"/>
                </a:solidFill>
              </a:rPr>
              <a:t>主动参与</a:t>
            </a:r>
          </a:p>
          <a:p>
            <a:pPr lvl="1" eaLnBrk="1" hangingPunct="1"/>
            <a:r>
              <a:rPr lang="zh-CN" altLang="en-US"/>
              <a:t>特殊的</a:t>
            </a:r>
            <a:r>
              <a:rPr lang="zh-CN" altLang="en-US" b="1">
                <a:solidFill>
                  <a:srgbClr val="C00000"/>
                </a:solidFill>
              </a:rPr>
              <a:t>可用性和用户体验目标</a:t>
            </a:r>
            <a:r>
              <a:rPr lang="zh-CN" altLang="en-US"/>
              <a:t>应在项目开始前识别、明确建档，并获得一致性</a:t>
            </a:r>
          </a:p>
          <a:p>
            <a:pPr lvl="1" eaLnBrk="1" hangingPunct="1"/>
            <a:r>
              <a:rPr lang="zh-CN" altLang="en-US"/>
              <a:t>上述的设计活动需要进行</a:t>
            </a:r>
            <a:r>
              <a:rPr lang="zh-CN" altLang="en-US" b="1">
                <a:solidFill>
                  <a:srgbClr val="C00000"/>
                </a:solidFill>
              </a:rPr>
              <a:t>迭代</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60B92BEF-4C1B-5135-365F-E43BBD16EEB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38C9218-6ABA-445B-ACA6-D24F5C2BDAD8}" type="slidenum">
              <a:rPr altLang="zh-CN" sz="1800"/>
              <a:pPr/>
              <a:t>25</a:t>
            </a:fld>
            <a:endParaRPr lang="zh-CN" altLang="zh-CN" sz="1800"/>
          </a:p>
        </p:txBody>
      </p:sp>
      <p:sp>
        <p:nvSpPr>
          <p:cNvPr id="31747" name="Rectangle 2">
            <a:extLst>
              <a:ext uri="{FF2B5EF4-FFF2-40B4-BE49-F238E27FC236}">
                <a16:creationId xmlns:a16="http://schemas.microsoft.com/office/drawing/2014/main" id="{06D5B782-2969-E220-3275-C21318FAFA34}"/>
              </a:ext>
            </a:extLst>
          </p:cNvPr>
          <p:cNvSpPr>
            <a:spLocks noGrp="1" noChangeArrowheads="1"/>
          </p:cNvSpPr>
          <p:nvPr>
            <p:ph type="title"/>
          </p:nvPr>
        </p:nvSpPr>
        <p:spPr/>
        <p:txBody>
          <a:bodyPr/>
          <a:lstStyle/>
          <a:p>
            <a:pPr eaLnBrk="1" hangingPunct="1"/>
            <a:r>
              <a:rPr lang="en-US" altLang="zh-CN"/>
              <a:t>1.5 </a:t>
            </a:r>
            <a:r>
              <a:rPr lang="zh-CN" altLang="en-US"/>
              <a:t>交互设计的目标</a:t>
            </a:r>
          </a:p>
        </p:txBody>
      </p:sp>
      <p:sp>
        <p:nvSpPr>
          <p:cNvPr id="31748" name="Rectangle 3">
            <a:extLst>
              <a:ext uri="{FF2B5EF4-FFF2-40B4-BE49-F238E27FC236}">
                <a16:creationId xmlns:a16="http://schemas.microsoft.com/office/drawing/2014/main" id="{6B0E736F-6E65-DF39-BBBF-4F25BC36FF54}"/>
              </a:ext>
            </a:extLst>
          </p:cNvPr>
          <p:cNvSpPr>
            <a:spLocks noGrp="1" noChangeArrowheads="1"/>
          </p:cNvSpPr>
          <p:nvPr>
            <p:ph idx="1"/>
          </p:nvPr>
        </p:nvSpPr>
        <p:spPr/>
        <p:txBody>
          <a:bodyPr/>
          <a:lstStyle/>
          <a:p>
            <a:pPr eaLnBrk="1" hangingPunct="1"/>
            <a:r>
              <a:rPr lang="zh-CN" altLang="en-US" b="1">
                <a:solidFill>
                  <a:srgbClr val="C00000"/>
                </a:solidFill>
              </a:rPr>
              <a:t>目标</a:t>
            </a:r>
            <a:r>
              <a:rPr lang="zh-CN" altLang="en-US"/>
              <a:t>：期望一个活动或过程执行后达到的状态</a:t>
            </a:r>
          </a:p>
          <a:p>
            <a:pPr eaLnBrk="1" hangingPunct="1"/>
            <a:r>
              <a:rPr lang="zh-CN" altLang="en-US" b="1">
                <a:solidFill>
                  <a:srgbClr val="C00000"/>
                </a:solidFill>
              </a:rPr>
              <a:t>交互设计的目标</a:t>
            </a:r>
            <a:r>
              <a:rPr lang="zh-CN" altLang="en-US"/>
              <a:t>：设计的产品</a:t>
            </a:r>
            <a:r>
              <a:rPr lang="zh-CN" altLang="en-US" b="1">
                <a:solidFill>
                  <a:srgbClr val="C00000"/>
                </a:solidFill>
              </a:rPr>
              <a:t>在交互方面应满足的性质</a:t>
            </a:r>
          </a:p>
          <a:p>
            <a:pPr lvl="1" eaLnBrk="1" hangingPunct="1"/>
            <a:r>
              <a:rPr lang="zh-CN" altLang="en-US">
                <a:solidFill>
                  <a:srgbClr val="0070C0"/>
                </a:solidFill>
              </a:rPr>
              <a:t>理解用户需要的同时</a:t>
            </a:r>
            <a:r>
              <a:rPr lang="zh-CN" altLang="en-US"/>
              <a:t>，</a:t>
            </a:r>
            <a:r>
              <a:rPr lang="zh-CN" altLang="en-US">
                <a:solidFill>
                  <a:srgbClr val="0070C0"/>
                </a:solidFill>
              </a:rPr>
              <a:t>应明确</a:t>
            </a:r>
            <a:r>
              <a:rPr lang="zh-CN" altLang="en-US"/>
              <a:t>设计的目标</a:t>
            </a:r>
          </a:p>
          <a:p>
            <a:pPr lvl="2" eaLnBrk="1" hangingPunct="1"/>
            <a:r>
              <a:rPr lang="zh-CN" altLang="en-US"/>
              <a:t>例如：用户需要高效的系统 </a:t>
            </a:r>
            <a:r>
              <a:rPr lang="en-US" altLang="zh-CN"/>
              <a:t>VS </a:t>
            </a:r>
            <a:r>
              <a:rPr lang="zh-CN" altLang="en-US"/>
              <a:t>具有吸引力的系统</a:t>
            </a:r>
          </a:p>
          <a:p>
            <a:pPr lvl="1" eaLnBrk="1" hangingPunct="1"/>
            <a:r>
              <a:rPr lang="zh-CN" altLang="en-US"/>
              <a:t>设计目标形成了对设计进行</a:t>
            </a:r>
            <a:r>
              <a:rPr lang="zh-CN" altLang="en-US">
                <a:solidFill>
                  <a:srgbClr val="0070C0"/>
                </a:solidFill>
              </a:rPr>
              <a:t>评估的基础</a:t>
            </a:r>
          </a:p>
          <a:p>
            <a:pPr eaLnBrk="1" hangingPunct="1"/>
            <a:r>
              <a:rPr lang="zh-CN" altLang="en-US"/>
              <a:t>交互设计的目标可以概括为两类</a:t>
            </a:r>
          </a:p>
          <a:p>
            <a:pPr lvl="1" eaLnBrk="1" hangingPunct="1"/>
            <a:r>
              <a:rPr lang="zh-CN" altLang="en-US" b="1">
                <a:solidFill>
                  <a:srgbClr val="C00000"/>
                </a:solidFill>
              </a:rPr>
              <a:t>可用性目标</a:t>
            </a:r>
            <a:r>
              <a:rPr lang="zh-CN" altLang="en-US"/>
              <a:t>：与特定可用性标准相关的性质</a:t>
            </a:r>
          </a:p>
          <a:p>
            <a:pPr lvl="2" eaLnBrk="1" hangingPunct="1"/>
            <a:r>
              <a:rPr lang="zh-CN" altLang="en-US"/>
              <a:t>例如：有效性、一致性等</a:t>
            </a:r>
          </a:p>
          <a:p>
            <a:pPr lvl="1" eaLnBrk="1" hangingPunct="1"/>
            <a:r>
              <a:rPr lang="zh-CN" altLang="en-US" b="1">
                <a:solidFill>
                  <a:srgbClr val="C00000"/>
                </a:solidFill>
              </a:rPr>
              <a:t>用户体验目标</a:t>
            </a:r>
            <a:r>
              <a:rPr lang="zh-CN" altLang="en-US"/>
              <a:t>：与用户的主观感受相关的性质</a:t>
            </a:r>
          </a:p>
          <a:p>
            <a:pPr lvl="2" eaLnBrk="1" hangingPunct="1"/>
            <a:r>
              <a:rPr lang="zh-CN" altLang="en-US"/>
              <a:t>例如：挑战性、艺术性等</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9D990EF4-B0FF-4B6D-A6AA-7BA4743D457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8361C2A-7F11-4438-B2E9-B9C674470ABA}" type="slidenum">
              <a:rPr altLang="zh-CN" sz="1800"/>
              <a:pPr/>
              <a:t>26</a:t>
            </a:fld>
            <a:endParaRPr lang="zh-CN" altLang="zh-CN" sz="1800"/>
          </a:p>
        </p:txBody>
      </p:sp>
      <p:sp>
        <p:nvSpPr>
          <p:cNvPr id="32771" name="Rectangle 2">
            <a:extLst>
              <a:ext uri="{FF2B5EF4-FFF2-40B4-BE49-F238E27FC236}">
                <a16:creationId xmlns:a16="http://schemas.microsoft.com/office/drawing/2014/main" id="{A0A58A76-E2F3-F28E-6B9E-6DC688CEBA8C}"/>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2772" name="Rectangle 3">
            <a:extLst>
              <a:ext uri="{FF2B5EF4-FFF2-40B4-BE49-F238E27FC236}">
                <a16:creationId xmlns:a16="http://schemas.microsoft.com/office/drawing/2014/main" id="{9ED1D55F-CE0D-154D-7DC4-2D9CADFB0217}"/>
              </a:ext>
            </a:extLst>
          </p:cNvPr>
          <p:cNvSpPr>
            <a:spLocks noGrp="1" noChangeArrowheads="1"/>
          </p:cNvSpPr>
          <p:nvPr>
            <p:ph idx="1"/>
          </p:nvPr>
        </p:nvSpPr>
        <p:spPr/>
        <p:txBody>
          <a:bodyPr/>
          <a:lstStyle/>
          <a:p>
            <a:pPr eaLnBrk="1" hangingPunct="1"/>
            <a:r>
              <a:rPr lang="zh-CN" altLang="en-US"/>
              <a:t>可用性指</a:t>
            </a:r>
            <a:r>
              <a:rPr lang="zh-CN" altLang="en-US" b="1">
                <a:solidFill>
                  <a:srgbClr val="C00000"/>
                </a:solidFill>
              </a:rPr>
              <a:t>易于使用并令人满意</a:t>
            </a:r>
            <a:r>
              <a:rPr lang="zh-CN" altLang="en-US"/>
              <a:t>，具体可分为</a:t>
            </a:r>
          </a:p>
          <a:p>
            <a:pPr lvl="1" eaLnBrk="1" hangingPunct="1"/>
            <a:r>
              <a:rPr lang="zh-CN" altLang="en-US" b="1">
                <a:solidFill>
                  <a:srgbClr val="0070C0"/>
                </a:solidFill>
              </a:rPr>
              <a:t>有效</a:t>
            </a:r>
            <a:r>
              <a:rPr lang="zh-CN" altLang="en-US"/>
              <a:t>使用（</a:t>
            </a:r>
            <a:r>
              <a:rPr lang="en-US" altLang="zh-CN"/>
              <a:t>effective to use)</a:t>
            </a:r>
          </a:p>
          <a:p>
            <a:pPr lvl="1" eaLnBrk="1" hangingPunct="1"/>
            <a:r>
              <a:rPr lang="zh-CN" altLang="en-US" b="1">
                <a:solidFill>
                  <a:srgbClr val="0070C0"/>
                </a:solidFill>
              </a:rPr>
              <a:t>高效</a:t>
            </a:r>
            <a:r>
              <a:rPr lang="zh-CN" altLang="en-US"/>
              <a:t>使用（</a:t>
            </a:r>
            <a:r>
              <a:rPr lang="en-US" altLang="zh-CN"/>
              <a:t>efficient to use</a:t>
            </a:r>
            <a:r>
              <a:rPr lang="zh-CN" altLang="en-US"/>
              <a:t>）</a:t>
            </a:r>
          </a:p>
          <a:p>
            <a:pPr lvl="1" eaLnBrk="1" hangingPunct="1"/>
            <a:r>
              <a:rPr lang="zh-CN" altLang="en-US" b="1">
                <a:solidFill>
                  <a:srgbClr val="0070C0"/>
                </a:solidFill>
              </a:rPr>
              <a:t>安全</a:t>
            </a:r>
            <a:r>
              <a:rPr lang="zh-CN" altLang="en-US"/>
              <a:t>使用（</a:t>
            </a:r>
            <a:r>
              <a:rPr lang="en-US" altLang="zh-CN"/>
              <a:t>safe to use</a:t>
            </a:r>
            <a:r>
              <a:rPr lang="zh-CN" altLang="en-US"/>
              <a:t>）</a:t>
            </a:r>
          </a:p>
          <a:p>
            <a:pPr lvl="1" eaLnBrk="1" hangingPunct="1"/>
            <a:r>
              <a:rPr lang="zh-CN" altLang="en-US"/>
              <a:t>良好的</a:t>
            </a:r>
            <a:r>
              <a:rPr lang="zh-CN" altLang="en-US" b="1">
                <a:solidFill>
                  <a:srgbClr val="0070C0"/>
                </a:solidFill>
              </a:rPr>
              <a:t>实用</a:t>
            </a:r>
            <a:r>
              <a:rPr lang="zh-CN" altLang="en-US"/>
              <a:t>性（</a:t>
            </a:r>
            <a:r>
              <a:rPr lang="en-US" altLang="zh-CN"/>
              <a:t>have good utility</a:t>
            </a:r>
            <a:r>
              <a:rPr lang="zh-CN" altLang="en-US"/>
              <a:t>）</a:t>
            </a:r>
          </a:p>
          <a:p>
            <a:pPr lvl="1" eaLnBrk="1" hangingPunct="1"/>
            <a:r>
              <a:rPr lang="zh-CN" altLang="en-US" b="1">
                <a:solidFill>
                  <a:srgbClr val="0070C0"/>
                </a:solidFill>
              </a:rPr>
              <a:t>易于学习</a:t>
            </a:r>
            <a:r>
              <a:rPr lang="zh-CN" altLang="en-US"/>
              <a:t>（</a:t>
            </a:r>
            <a:r>
              <a:rPr lang="en-US" altLang="zh-CN"/>
              <a:t>easy to use</a:t>
            </a:r>
            <a:r>
              <a:rPr lang="zh-CN" altLang="en-US"/>
              <a:t>）</a:t>
            </a:r>
          </a:p>
          <a:p>
            <a:pPr lvl="1" eaLnBrk="1" hangingPunct="1"/>
            <a:r>
              <a:rPr lang="zh-CN" altLang="en-US" b="1">
                <a:solidFill>
                  <a:srgbClr val="0070C0"/>
                </a:solidFill>
              </a:rPr>
              <a:t>易于记忆</a:t>
            </a:r>
            <a:r>
              <a:rPr lang="zh-CN" altLang="en-US"/>
              <a:t>如何使用（</a:t>
            </a:r>
            <a:r>
              <a:rPr lang="en-US" altLang="zh-CN"/>
              <a:t>easy to remember how to use</a:t>
            </a:r>
            <a:r>
              <a:rPr lang="zh-CN" altLang="en-US"/>
              <a:t>）</a:t>
            </a:r>
          </a:p>
          <a:p>
            <a:pPr eaLnBrk="1" hangingPunct="1"/>
            <a:r>
              <a:rPr lang="zh-CN" altLang="en-US"/>
              <a:t>有效使用</a:t>
            </a:r>
          </a:p>
          <a:p>
            <a:pPr lvl="1" eaLnBrk="1" hangingPunct="1"/>
            <a:r>
              <a:rPr lang="zh-CN" altLang="en-US"/>
              <a:t>系统需</a:t>
            </a:r>
            <a:r>
              <a:rPr lang="zh-CN" altLang="en-US" b="1">
                <a:solidFill>
                  <a:srgbClr val="C00000"/>
                </a:solidFill>
              </a:rPr>
              <a:t>满足的一般目标</a:t>
            </a:r>
            <a:r>
              <a:rPr lang="zh-CN" altLang="en-US"/>
              <a:t>，系统对用户任务的支持程度</a:t>
            </a:r>
          </a:p>
          <a:p>
            <a:pPr lvl="1" eaLnBrk="1" hangingPunct="1"/>
            <a:r>
              <a:rPr lang="zh-CN" altLang="en-US"/>
              <a:t>问题：系统是否允许熟练用户精确、完备地完成任务、访问相关信息、购买所需物品等？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7658785F-7771-C1F9-AA34-78B10380BC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8E3C402-1DEC-4EC9-930F-1AEF6525F406}" type="slidenum">
              <a:rPr altLang="zh-CN" sz="1800"/>
              <a:pPr/>
              <a:t>27</a:t>
            </a:fld>
            <a:endParaRPr lang="zh-CN" altLang="zh-CN" sz="1800"/>
          </a:p>
        </p:txBody>
      </p:sp>
      <p:sp>
        <p:nvSpPr>
          <p:cNvPr id="33795" name="Rectangle 2">
            <a:extLst>
              <a:ext uri="{FF2B5EF4-FFF2-40B4-BE49-F238E27FC236}">
                <a16:creationId xmlns:a16="http://schemas.microsoft.com/office/drawing/2014/main" id="{BADB5196-2040-3ED8-236E-93F66EF02908}"/>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3796" name="Rectangle 3">
            <a:extLst>
              <a:ext uri="{FF2B5EF4-FFF2-40B4-BE49-F238E27FC236}">
                <a16:creationId xmlns:a16="http://schemas.microsoft.com/office/drawing/2014/main" id="{A68B8570-C8E4-E17C-6513-E362DA1D9B76}"/>
              </a:ext>
            </a:extLst>
          </p:cNvPr>
          <p:cNvSpPr>
            <a:spLocks noGrp="1" noChangeArrowheads="1"/>
          </p:cNvSpPr>
          <p:nvPr>
            <p:ph idx="1"/>
          </p:nvPr>
        </p:nvSpPr>
        <p:spPr>
          <a:xfrm>
            <a:off x="685800" y="1066800"/>
            <a:ext cx="7772400" cy="4522788"/>
          </a:xfrm>
        </p:spPr>
        <p:txBody>
          <a:bodyPr/>
          <a:lstStyle/>
          <a:p>
            <a:pPr eaLnBrk="1" hangingPunct="1"/>
            <a:r>
              <a:rPr lang="zh-CN" altLang="en-US"/>
              <a:t>高效使用</a:t>
            </a:r>
          </a:p>
          <a:p>
            <a:pPr lvl="1" eaLnBrk="1" hangingPunct="1"/>
            <a:r>
              <a:rPr lang="zh-CN" altLang="en-US" b="1">
                <a:solidFill>
                  <a:srgbClr val="C00000"/>
                </a:solidFill>
              </a:rPr>
              <a:t>熟练用户的使用效率</a:t>
            </a:r>
            <a:r>
              <a:rPr lang="zh-CN" altLang="en-US"/>
              <a:t>，即完成的任务和所使用的资源（时间、步骤等）之间的比率</a:t>
            </a:r>
          </a:p>
          <a:p>
            <a:pPr lvl="1" eaLnBrk="1" hangingPunct="1"/>
            <a:r>
              <a:rPr lang="zh-CN" altLang="en-US"/>
              <a:t>问题：熟练用户是否能够维持高效率</a:t>
            </a:r>
          </a:p>
          <a:p>
            <a:pPr eaLnBrk="1" hangingPunct="1"/>
            <a:r>
              <a:rPr lang="zh-CN" altLang="en-US"/>
              <a:t>安全使用</a:t>
            </a:r>
          </a:p>
          <a:p>
            <a:pPr lvl="1" eaLnBrk="1" hangingPunct="1"/>
            <a:r>
              <a:rPr lang="zh-CN" altLang="en-US" b="1">
                <a:solidFill>
                  <a:srgbClr val="C00000"/>
                </a:solidFill>
              </a:rPr>
              <a:t>避免在危险场合使用</a:t>
            </a:r>
            <a:r>
              <a:rPr lang="zh-CN" altLang="en-US"/>
              <a:t>（人体工程学相关问题）</a:t>
            </a:r>
          </a:p>
          <a:p>
            <a:pPr lvl="1" eaLnBrk="1" hangingPunct="1"/>
            <a:r>
              <a:rPr lang="zh-CN" altLang="en-US"/>
              <a:t>尽量</a:t>
            </a:r>
            <a:r>
              <a:rPr lang="zh-CN" altLang="en-US" b="1">
                <a:solidFill>
                  <a:srgbClr val="C00000"/>
                </a:solidFill>
              </a:rPr>
              <a:t>避免用户出错</a:t>
            </a:r>
            <a:r>
              <a:rPr lang="zh-CN" altLang="en-US"/>
              <a:t>，</a:t>
            </a:r>
            <a:r>
              <a:rPr lang="zh-CN" altLang="en-US" b="1">
                <a:solidFill>
                  <a:srgbClr val="C00000"/>
                </a:solidFill>
              </a:rPr>
              <a:t>减少出错损失并易于恢复</a:t>
            </a:r>
            <a:r>
              <a:rPr lang="zh-CN" altLang="en-US"/>
              <a:t>（图</a:t>
            </a:r>
            <a:r>
              <a:rPr lang="en-US" altLang="zh-CN"/>
              <a:t>1.6</a:t>
            </a:r>
            <a:r>
              <a:rPr lang="zh-CN" altLang="en-US"/>
              <a:t>）</a:t>
            </a:r>
          </a:p>
          <a:p>
            <a:pPr lvl="2" eaLnBrk="1" hangingPunct="1"/>
            <a:r>
              <a:rPr lang="zh-CN" altLang="en-US" sz="1900"/>
              <a:t>避免严重错误，如删除（</a:t>
            </a:r>
            <a:r>
              <a:rPr lang="en-US" altLang="zh-CN" sz="1900"/>
              <a:t>delete</a:t>
            </a:r>
            <a:r>
              <a:rPr lang="zh-CN" altLang="en-US" sz="1900"/>
              <a:t>）和保存（</a:t>
            </a:r>
            <a:r>
              <a:rPr lang="en-US" altLang="zh-CN" sz="1900"/>
              <a:t>save</a:t>
            </a:r>
            <a:r>
              <a:rPr lang="zh-CN" altLang="en-US" sz="1900"/>
              <a:t>）命令应分开</a:t>
            </a:r>
          </a:p>
          <a:p>
            <a:pPr lvl="2" eaLnBrk="1" hangingPunct="1"/>
            <a:r>
              <a:rPr lang="zh-CN" altLang="en-US" sz="1900"/>
              <a:t>提供复原方法，如撤销（</a:t>
            </a:r>
            <a:r>
              <a:rPr lang="en-US" altLang="zh-CN" sz="1900"/>
              <a:t>undo</a:t>
            </a:r>
            <a:r>
              <a:rPr lang="zh-CN" altLang="en-US" sz="1900"/>
              <a:t>）和重复（</a:t>
            </a:r>
            <a:r>
              <a:rPr lang="en-US" altLang="zh-CN" sz="1900"/>
              <a:t>redo</a:t>
            </a:r>
            <a:r>
              <a:rPr lang="zh-CN" altLang="en-US" sz="1900"/>
              <a:t>）命令</a:t>
            </a:r>
          </a:p>
          <a:p>
            <a:pPr lvl="2" eaLnBrk="1" hangingPunct="1"/>
            <a:r>
              <a:rPr lang="zh-CN" altLang="en-US" sz="1900"/>
              <a:t>其他安全机制，如采用对话框（</a:t>
            </a:r>
            <a:r>
              <a:rPr lang="en-US" altLang="zh-CN" sz="1900"/>
              <a:t>dialog box</a:t>
            </a:r>
            <a:r>
              <a:rPr lang="zh-CN" altLang="en-US" sz="1900"/>
              <a:t>）取消（</a:t>
            </a:r>
            <a:r>
              <a:rPr lang="en-US" altLang="zh-CN" sz="1900"/>
              <a:t>cancel</a:t>
            </a:r>
            <a:r>
              <a:rPr lang="zh-CN" altLang="en-US" sz="1900"/>
              <a:t>）或确认（</a:t>
            </a:r>
            <a:r>
              <a:rPr lang="en-US" altLang="zh-CN" sz="1900"/>
              <a:t>conform</a:t>
            </a:r>
            <a:r>
              <a:rPr lang="zh-CN" altLang="en-US" sz="1900"/>
              <a:t>）</a:t>
            </a:r>
          </a:p>
          <a:p>
            <a:pPr lvl="1" eaLnBrk="1" hangingPunct="1"/>
            <a:r>
              <a:rPr lang="zh-CN" altLang="en-US"/>
              <a:t>问题：系统能否避免用户出错、出错后能否或易于恢复</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a:extLst>
              <a:ext uri="{FF2B5EF4-FFF2-40B4-BE49-F238E27FC236}">
                <a16:creationId xmlns:a16="http://schemas.microsoft.com/office/drawing/2014/main" id="{A1A2F747-F482-D30F-974D-F729F859766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EC97A21-F7FC-4006-9A67-7448A34FB85E}" type="slidenum">
              <a:rPr altLang="zh-CN" sz="1800"/>
              <a:pPr/>
              <a:t>28</a:t>
            </a:fld>
            <a:endParaRPr lang="zh-CN" altLang="zh-CN" sz="1800"/>
          </a:p>
        </p:txBody>
      </p:sp>
      <p:sp>
        <p:nvSpPr>
          <p:cNvPr id="34819" name="Rectangle 2">
            <a:extLst>
              <a:ext uri="{FF2B5EF4-FFF2-40B4-BE49-F238E27FC236}">
                <a16:creationId xmlns:a16="http://schemas.microsoft.com/office/drawing/2014/main" id="{29286435-6139-B47D-3EB7-3D6DE3CEDBE3}"/>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4820" name="Rectangle 3">
            <a:extLst>
              <a:ext uri="{FF2B5EF4-FFF2-40B4-BE49-F238E27FC236}">
                <a16:creationId xmlns:a16="http://schemas.microsoft.com/office/drawing/2014/main" id="{2BEEC285-DD16-3245-6812-3D4F54714A8E}"/>
              </a:ext>
            </a:extLst>
          </p:cNvPr>
          <p:cNvSpPr>
            <a:spLocks noGrp="1" noChangeArrowheads="1"/>
          </p:cNvSpPr>
          <p:nvPr>
            <p:ph idx="1"/>
          </p:nvPr>
        </p:nvSpPr>
        <p:spPr/>
        <p:txBody>
          <a:bodyPr/>
          <a:lstStyle/>
          <a:p>
            <a:pPr eaLnBrk="1" hangingPunct="1"/>
            <a:endParaRPr lang="zh-CN" altLang="zh-CN"/>
          </a:p>
        </p:txBody>
      </p:sp>
      <p:pic>
        <p:nvPicPr>
          <p:cNvPr id="34821" name="Picture 4" descr="fig_1_06">
            <a:extLst>
              <a:ext uri="{FF2B5EF4-FFF2-40B4-BE49-F238E27FC236}">
                <a16:creationId xmlns:a16="http://schemas.microsoft.com/office/drawing/2014/main" id="{6D73A7F3-2780-AEBC-53E8-6DEB219C4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333375"/>
            <a:ext cx="5648325"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90700C4C-E576-F76D-5D69-8DE28C13635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7E838C8-04F8-4933-A808-C546388F02AC}" type="slidenum">
              <a:rPr altLang="zh-CN" sz="1800"/>
              <a:pPr/>
              <a:t>29</a:t>
            </a:fld>
            <a:endParaRPr lang="zh-CN" altLang="zh-CN" sz="1800"/>
          </a:p>
        </p:txBody>
      </p:sp>
      <p:sp>
        <p:nvSpPr>
          <p:cNvPr id="35843" name="Rectangle 2">
            <a:extLst>
              <a:ext uri="{FF2B5EF4-FFF2-40B4-BE49-F238E27FC236}">
                <a16:creationId xmlns:a16="http://schemas.microsoft.com/office/drawing/2014/main" id="{903C3D4A-0B54-26AC-0098-D01FC225771D}"/>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5844" name="Rectangle 3">
            <a:extLst>
              <a:ext uri="{FF2B5EF4-FFF2-40B4-BE49-F238E27FC236}">
                <a16:creationId xmlns:a16="http://schemas.microsoft.com/office/drawing/2014/main" id="{C24F9F61-AC2F-FC65-D9A5-45E7545AC5F6}"/>
              </a:ext>
            </a:extLst>
          </p:cNvPr>
          <p:cNvSpPr>
            <a:spLocks noGrp="1" noChangeArrowheads="1"/>
          </p:cNvSpPr>
          <p:nvPr>
            <p:ph idx="1"/>
          </p:nvPr>
        </p:nvSpPr>
        <p:spPr/>
        <p:txBody>
          <a:bodyPr/>
          <a:lstStyle/>
          <a:p>
            <a:pPr eaLnBrk="1" hangingPunct="1"/>
            <a:r>
              <a:rPr lang="zh-CN" altLang="en-US"/>
              <a:t>良好的实用性</a:t>
            </a:r>
          </a:p>
          <a:p>
            <a:pPr lvl="1" eaLnBrk="1" hangingPunct="1"/>
            <a:r>
              <a:rPr lang="zh-CN" altLang="en-US" b="1">
                <a:solidFill>
                  <a:srgbClr val="C00000"/>
                </a:solidFill>
              </a:rPr>
              <a:t>系统提供的功能和用户的需要之间的匹配程度</a:t>
            </a:r>
          </a:p>
          <a:p>
            <a:pPr lvl="1" eaLnBrk="1" hangingPunct="1"/>
            <a:r>
              <a:rPr lang="zh-CN" altLang="en-US"/>
              <a:t>问题：是否提供了</a:t>
            </a:r>
            <a:r>
              <a:rPr lang="zh-CN" altLang="en-US">
                <a:solidFill>
                  <a:srgbClr val="0070C0"/>
                </a:solidFill>
              </a:rPr>
              <a:t>适当的功能集和交互方式</a:t>
            </a:r>
            <a:r>
              <a:rPr lang="zh-CN" altLang="en-US"/>
              <a:t>，使得用户可以用他们的方式完成所需的工作</a:t>
            </a:r>
          </a:p>
          <a:p>
            <a:pPr eaLnBrk="1" hangingPunct="1"/>
            <a:r>
              <a:rPr lang="zh-CN" altLang="en-US"/>
              <a:t>易于学习</a:t>
            </a:r>
          </a:p>
          <a:p>
            <a:pPr lvl="1" eaLnBrk="1" hangingPunct="1"/>
            <a:r>
              <a:rPr lang="zh-CN" altLang="en-US"/>
              <a:t>系统</a:t>
            </a:r>
            <a:r>
              <a:rPr lang="zh-CN" altLang="en-US" b="1">
                <a:solidFill>
                  <a:srgbClr val="C00000"/>
                </a:solidFill>
              </a:rPr>
              <a:t>允许初学者在短时间内达到有效使用和最大效率</a:t>
            </a:r>
          </a:p>
          <a:p>
            <a:pPr lvl="1" eaLnBrk="1" hangingPunct="1"/>
            <a:r>
              <a:rPr lang="zh-CN" altLang="en-US"/>
              <a:t>问题：</a:t>
            </a:r>
          </a:p>
          <a:p>
            <a:pPr lvl="2" eaLnBrk="1" hangingPunct="1"/>
            <a:r>
              <a:rPr lang="zh-CN" altLang="en-US"/>
              <a:t>完成基本任务需要多少学习时间，难易程度如何</a:t>
            </a:r>
          </a:p>
          <a:p>
            <a:pPr lvl="2" eaLnBrk="1" hangingPunct="1"/>
            <a:r>
              <a:rPr lang="zh-CN" altLang="en-US"/>
              <a:t>完成复杂任务需要多少进一步的学习时间，难易程度如何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7957EF6C-EBBB-0A97-E2DB-9D55EBB330C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A569059-97BD-4619-868E-9AC2481F1D24}" type="slidenum">
              <a:rPr altLang="zh-CN" sz="1800"/>
              <a:pPr/>
              <a:t>3</a:t>
            </a:fld>
            <a:endParaRPr lang="zh-CN" altLang="zh-CN" sz="1800"/>
          </a:p>
        </p:txBody>
      </p:sp>
      <p:sp>
        <p:nvSpPr>
          <p:cNvPr id="8195" name="Rectangle 2">
            <a:extLst>
              <a:ext uri="{FF2B5EF4-FFF2-40B4-BE49-F238E27FC236}">
                <a16:creationId xmlns:a16="http://schemas.microsoft.com/office/drawing/2014/main" id="{967C72F6-5058-4FEF-5606-F96A726379EA}"/>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0244" name="Rectangle 3">
            <a:extLst>
              <a:ext uri="{FF2B5EF4-FFF2-40B4-BE49-F238E27FC236}">
                <a16:creationId xmlns:a16="http://schemas.microsoft.com/office/drawing/2014/main" id="{DA2F1956-220F-0738-3EFA-E6C8C588B2FB}"/>
              </a:ext>
            </a:extLst>
          </p:cNvPr>
          <p:cNvSpPr>
            <a:spLocks noGrp="1" noChangeArrowheads="1"/>
          </p:cNvSpPr>
          <p:nvPr>
            <p:ph idx="1"/>
          </p:nvPr>
        </p:nvSpPr>
        <p:spPr/>
        <p:txBody>
          <a:bodyPr/>
          <a:lstStyle/>
          <a:p>
            <a:pPr eaLnBrk="1" hangingPunct="1"/>
            <a:r>
              <a:rPr lang="zh-CN" altLang="en-US" b="1">
                <a:solidFill>
                  <a:srgbClr val="C00000"/>
                </a:solidFill>
              </a:rPr>
              <a:t>交互式产品</a:t>
            </a:r>
          </a:p>
          <a:p>
            <a:pPr lvl="1" eaLnBrk="1" hangingPunct="1"/>
            <a:r>
              <a:rPr lang="zh-CN" altLang="en-US"/>
              <a:t>本教材中用于泛指</a:t>
            </a:r>
            <a:r>
              <a:rPr lang="zh-CN" altLang="en-US" b="1">
                <a:solidFill>
                  <a:srgbClr val="0070C0"/>
                </a:solidFill>
              </a:rPr>
              <a:t>各种类型的交互式系统、技术、环境、工具、应用与设备</a:t>
            </a:r>
          </a:p>
          <a:p>
            <a:pPr lvl="1" eaLnBrk="1" hangingPunct="1"/>
            <a:r>
              <a:rPr lang="zh-CN" altLang="en-US"/>
              <a:t>据此，我们周围存在着许多交互式产品</a:t>
            </a:r>
          </a:p>
          <a:p>
            <a:pPr lvl="2" eaLnBrk="1" hangingPunct="1"/>
            <a:r>
              <a:rPr lang="zh-CN" altLang="en-US"/>
              <a:t>例如：计算机系统、</a:t>
            </a:r>
            <a:r>
              <a:rPr lang="en-US" altLang="zh-CN"/>
              <a:t>PDA</a:t>
            </a:r>
            <a:r>
              <a:rPr lang="zh-CN" altLang="en-US"/>
              <a:t>、</a:t>
            </a:r>
            <a:r>
              <a:rPr lang="en-US" altLang="zh-CN"/>
              <a:t>ATM</a:t>
            </a:r>
            <a:r>
              <a:rPr lang="zh-CN" altLang="en-US"/>
              <a:t>、手机、遥控器等等</a:t>
            </a:r>
          </a:p>
          <a:p>
            <a:pPr lvl="1" eaLnBrk="1" hangingPunct="1"/>
            <a:r>
              <a:rPr lang="zh-CN" altLang="en-US"/>
              <a:t>这些产品的典型特征是</a:t>
            </a:r>
            <a:r>
              <a:rPr lang="zh-CN" altLang="en-US" b="1">
                <a:solidFill>
                  <a:srgbClr val="C00000"/>
                </a:solidFill>
              </a:rPr>
              <a:t>需要用户与之交互来完成工作</a:t>
            </a:r>
          </a:p>
          <a:p>
            <a:pPr lvl="2" eaLnBrk="1" hangingPunct="1"/>
            <a:r>
              <a:rPr lang="zh-CN" altLang="en-US"/>
              <a:t>例如：办公软件的文档处理、</a:t>
            </a:r>
            <a:r>
              <a:rPr lang="en-US" altLang="zh-CN"/>
              <a:t>Internet</a:t>
            </a:r>
            <a:r>
              <a:rPr lang="zh-CN" altLang="en-US"/>
              <a:t>上的电子商务等</a:t>
            </a:r>
          </a:p>
          <a:p>
            <a:pPr eaLnBrk="1" hangingPunct="1"/>
            <a:r>
              <a:rPr lang="zh-CN" altLang="en-US" b="1">
                <a:solidFill>
                  <a:srgbClr val="C00000"/>
                </a:solidFill>
              </a:rPr>
              <a:t>交互式系统的定义</a:t>
            </a:r>
          </a:p>
          <a:p>
            <a:pPr lvl="1" eaLnBrk="1" hangingPunct="1"/>
            <a:r>
              <a:rPr lang="en-US" altLang="zh-CN"/>
              <a:t>ISO 13407</a:t>
            </a:r>
            <a:r>
              <a:rPr lang="zh-CN" altLang="en-US"/>
              <a:t>：为了支持人类用户的任务执行，而从他们那里</a:t>
            </a:r>
            <a:r>
              <a:rPr lang="zh-CN" altLang="en-US" b="1">
                <a:solidFill>
                  <a:srgbClr val="0070C0"/>
                </a:solidFill>
              </a:rPr>
              <a:t>接受输入、并将输出表示给他们的软件和硬件构件集合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4">
                                            <p:txEl>
                                              <p:pRg st="6" end="6"/>
                                            </p:txEl>
                                          </p:spTgt>
                                        </p:tgtEl>
                                        <p:attrNameLst>
                                          <p:attrName>style.visibility</p:attrName>
                                        </p:attrNameLst>
                                      </p:cBhvr>
                                      <p:to>
                                        <p:strVal val="visible"/>
                                      </p:to>
                                    </p:set>
                                    <p:animEffect transition="in" filter="blinds(horizontal)">
                                      <p:cBhvr>
                                        <p:cTn id="7" dur="500"/>
                                        <p:tgtEl>
                                          <p:spTgt spid="1024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44">
                                            <p:txEl>
                                              <p:pRg st="7" end="7"/>
                                            </p:txEl>
                                          </p:spTgt>
                                        </p:tgtEl>
                                        <p:attrNameLst>
                                          <p:attrName>style.visibility</p:attrName>
                                        </p:attrNameLst>
                                      </p:cBhvr>
                                      <p:to>
                                        <p:strVal val="visible"/>
                                      </p:to>
                                    </p:set>
                                    <p:animEffect transition="in" filter="blinds(horizontal)">
                                      <p:cBhvr>
                                        <p:cTn id="10" dur="500"/>
                                        <p:tgtEl>
                                          <p:spTgt spid="102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a:extLst>
              <a:ext uri="{FF2B5EF4-FFF2-40B4-BE49-F238E27FC236}">
                <a16:creationId xmlns:a16="http://schemas.microsoft.com/office/drawing/2014/main" id="{3A85F716-8D89-D281-E4BD-76AD40FEF97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2322949-4ED9-41D8-AF53-2F1129C0AB4A}" type="slidenum">
              <a:rPr altLang="zh-CN" sz="1800"/>
              <a:pPr/>
              <a:t>30</a:t>
            </a:fld>
            <a:endParaRPr lang="zh-CN" altLang="zh-CN" sz="1800"/>
          </a:p>
        </p:txBody>
      </p:sp>
      <p:sp>
        <p:nvSpPr>
          <p:cNvPr id="36867" name="Rectangle 2">
            <a:extLst>
              <a:ext uri="{FF2B5EF4-FFF2-40B4-BE49-F238E27FC236}">
                <a16:creationId xmlns:a16="http://schemas.microsoft.com/office/drawing/2014/main" id="{C7ED0F5D-7DAF-582F-9C08-C5954F508A2C}"/>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6868" name="Rectangle 3">
            <a:extLst>
              <a:ext uri="{FF2B5EF4-FFF2-40B4-BE49-F238E27FC236}">
                <a16:creationId xmlns:a16="http://schemas.microsoft.com/office/drawing/2014/main" id="{21139869-8DD4-9187-A0C3-7DEF1D51BAEA}"/>
              </a:ext>
            </a:extLst>
          </p:cNvPr>
          <p:cNvSpPr>
            <a:spLocks noGrp="1" noChangeArrowheads="1"/>
          </p:cNvSpPr>
          <p:nvPr>
            <p:ph idx="1"/>
          </p:nvPr>
        </p:nvSpPr>
        <p:spPr>
          <a:xfrm>
            <a:off x="685800" y="1066800"/>
            <a:ext cx="7772400" cy="4594225"/>
          </a:xfrm>
        </p:spPr>
        <p:txBody>
          <a:bodyPr/>
          <a:lstStyle/>
          <a:p>
            <a:pPr eaLnBrk="1" hangingPunct="1">
              <a:lnSpc>
                <a:spcPct val="110000"/>
              </a:lnSpc>
            </a:pPr>
            <a:r>
              <a:rPr lang="zh-CN" altLang="en-US"/>
              <a:t>易于记忆</a:t>
            </a:r>
          </a:p>
          <a:p>
            <a:pPr lvl="1" eaLnBrk="1" hangingPunct="1">
              <a:lnSpc>
                <a:spcPct val="110000"/>
              </a:lnSpc>
            </a:pPr>
            <a:r>
              <a:rPr lang="zh-CN" altLang="en-US"/>
              <a:t>系统</a:t>
            </a:r>
            <a:r>
              <a:rPr lang="zh-CN" altLang="en-US" b="1">
                <a:solidFill>
                  <a:srgbClr val="C00000"/>
                </a:solidFill>
              </a:rPr>
              <a:t>允许用户回忆（</a:t>
            </a:r>
            <a:r>
              <a:rPr lang="en-US" altLang="zh-CN" b="1">
                <a:solidFill>
                  <a:srgbClr val="C00000"/>
                </a:solidFill>
              </a:rPr>
              <a:t>recall</a:t>
            </a:r>
            <a:r>
              <a:rPr lang="zh-CN" altLang="en-US" b="1">
                <a:solidFill>
                  <a:srgbClr val="C00000"/>
                </a:solidFill>
              </a:rPr>
              <a:t>）其使用方法</a:t>
            </a:r>
          </a:p>
          <a:p>
            <a:pPr lvl="2" eaLnBrk="1" hangingPunct="1">
              <a:lnSpc>
                <a:spcPct val="110000"/>
              </a:lnSpc>
            </a:pPr>
            <a:r>
              <a:rPr lang="zh-CN" altLang="en-US"/>
              <a:t>用户能回忆、或通过提示识别（</a:t>
            </a:r>
            <a:r>
              <a:rPr lang="en-US" altLang="zh-CN"/>
              <a:t>recognition</a:t>
            </a:r>
            <a:r>
              <a:rPr lang="zh-CN" altLang="en-US"/>
              <a:t>）操作方式和步骤</a:t>
            </a:r>
          </a:p>
          <a:p>
            <a:pPr lvl="1" eaLnBrk="1" hangingPunct="1">
              <a:lnSpc>
                <a:spcPct val="110000"/>
              </a:lnSpc>
            </a:pPr>
            <a:r>
              <a:rPr lang="zh-CN" altLang="en-US"/>
              <a:t>问题：系统提供了何种类型的界面，支持用户回忆或识别</a:t>
            </a:r>
          </a:p>
          <a:p>
            <a:pPr eaLnBrk="1" hangingPunct="1">
              <a:lnSpc>
                <a:spcPct val="110000"/>
              </a:lnSpc>
            </a:pPr>
            <a:r>
              <a:rPr lang="zh-CN" altLang="en-US"/>
              <a:t>对于支持工作实践的</a:t>
            </a:r>
            <a:r>
              <a:rPr lang="zh-CN" altLang="en-US" b="1">
                <a:solidFill>
                  <a:srgbClr val="0070C0"/>
                </a:solidFill>
              </a:rPr>
              <a:t>商用系统</a:t>
            </a:r>
            <a:r>
              <a:rPr lang="zh-CN" altLang="en-US"/>
              <a:t>，满足</a:t>
            </a:r>
            <a:r>
              <a:rPr lang="zh-CN" altLang="en-US" b="1">
                <a:solidFill>
                  <a:srgbClr val="0070C0"/>
                </a:solidFill>
              </a:rPr>
              <a:t>可用性尤为重要</a:t>
            </a:r>
          </a:p>
          <a:p>
            <a:pPr lvl="1" eaLnBrk="1" hangingPunct="1">
              <a:lnSpc>
                <a:spcPct val="110000"/>
              </a:lnSpc>
            </a:pPr>
            <a:r>
              <a:rPr lang="zh-CN" altLang="en-US"/>
              <a:t>企业引入或更新应用系统旨在改进工作方式、提高效率</a:t>
            </a:r>
          </a:p>
          <a:p>
            <a:pPr eaLnBrk="1" hangingPunct="1">
              <a:lnSpc>
                <a:spcPct val="110000"/>
              </a:lnSpc>
            </a:pPr>
            <a:r>
              <a:rPr lang="zh-CN" altLang="en-US"/>
              <a:t>建立可用性目标的目的是</a:t>
            </a:r>
            <a:r>
              <a:rPr lang="zh-CN" altLang="en-US" b="1">
                <a:solidFill>
                  <a:srgbClr val="C00000"/>
                </a:solidFill>
              </a:rPr>
              <a:t>对系统的可用性进行度量</a:t>
            </a:r>
          </a:p>
          <a:p>
            <a:pPr lvl="1" eaLnBrk="1" hangingPunct="1">
              <a:lnSpc>
                <a:spcPct val="110000"/>
              </a:lnSpc>
            </a:pPr>
            <a:r>
              <a:rPr lang="zh-CN" altLang="en-US" b="1">
                <a:solidFill>
                  <a:srgbClr val="C00000"/>
                </a:solidFill>
              </a:rPr>
              <a:t>可用性准则</a:t>
            </a:r>
            <a:r>
              <a:rPr lang="zh-CN" altLang="en-US"/>
              <a:t>（</a:t>
            </a:r>
            <a:r>
              <a:rPr lang="en-US" altLang="zh-CN"/>
              <a:t>criteria</a:t>
            </a:r>
            <a:r>
              <a:rPr lang="zh-CN" altLang="en-US"/>
              <a:t>）是可用性目标的一种度量表示形式</a:t>
            </a:r>
          </a:p>
          <a:p>
            <a:pPr lvl="2" eaLnBrk="1" hangingPunct="1">
              <a:lnSpc>
                <a:spcPct val="110000"/>
              </a:lnSpc>
            </a:pPr>
            <a:r>
              <a:rPr lang="zh-CN" altLang="en-US"/>
              <a:t>例如：完成一个任务的时间（高效性）、学习执行一个任务的时间（易学性）、执行任务的出错数（易记性）</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BEF0834C-DE71-AE46-16E0-66B17B9B037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DD1DD93-D7D0-45BD-9959-937C9DC9B695}" type="slidenum">
              <a:rPr altLang="zh-CN" sz="1800"/>
              <a:pPr/>
              <a:t>31</a:t>
            </a:fld>
            <a:endParaRPr lang="zh-CN" altLang="zh-CN" sz="1800"/>
          </a:p>
        </p:txBody>
      </p:sp>
      <p:sp>
        <p:nvSpPr>
          <p:cNvPr id="37891" name="Rectangle 2">
            <a:extLst>
              <a:ext uri="{FF2B5EF4-FFF2-40B4-BE49-F238E27FC236}">
                <a16:creationId xmlns:a16="http://schemas.microsoft.com/office/drawing/2014/main" id="{F17D8C87-127E-DAC8-4BB8-A6F26E2185AC}"/>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37892" name="Rectangle 3">
            <a:extLst>
              <a:ext uri="{FF2B5EF4-FFF2-40B4-BE49-F238E27FC236}">
                <a16:creationId xmlns:a16="http://schemas.microsoft.com/office/drawing/2014/main" id="{798C5F98-CFD4-8F37-CE36-829B02166565}"/>
              </a:ext>
            </a:extLst>
          </p:cNvPr>
          <p:cNvSpPr>
            <a:spLocks noGrp="1" noChangeArrowheads="1"/>
          </p:cNvSpPr>
          <p:nvPr>
            <p:ph idx="1"/>
          </p:nvPr>
        </p:nvSpPr>
        <p:spPr/>
        <p:txBody>
          <a:bodyPr/>
          <a:lstStyle/>
          <a:p>
            <a:pPr eaLnBrk="1" hangingPunct="1">
              <a:lnSpc>
                <a:spcPct val="90000"/>
              </a:lnSpc>
            </a:pPr>
            <a:r>
              <a:rPr lang="zh-CN" altLang="en-US"/>
              <a:t>计算的社会化导致了对系统一些其他交互性质的关注</a:t>
            </a:r>
          </a:p>
          <a:p>
            <a:pPr lvl="1" eaLnBrk="1" hangingPunct="1">
              <a:lnSpc>
                <a:spcPct val="90000"/>
              </a:lnSpc>
            </a:pPr>
            <a:r>
              <a:rPr lang="zh-CN" altLang="en-GB"/>
              <a:t>满足 </a:t>
            </a:r>
            <a:r>
              <a:rPr lang="en-GB" altLang="zh-CN"/>
              <a:t>satisfying	 </a:t>
            </a:r>
            <a:r>
              <a:rPr lang="en-US" altLang="zh-CN">
                <a:latin typeface="宋体" panose="02010600030101010101" pitchFamily="2" charset="-122"/>
              </a:rPr>
              <a:t>- </a:t>
            </a:r>
            <a:r>
              <a:rPr lang="zh-CN" altLang="en-GB"/>
              <a:t>美学享受 </a:t>
            </a:r>
            <a:r>
              <a:rPr lang="en-GB" altLang="zh-CN"/>
              <a:t>aesthetically pleasing</a:t>
            </a:r>
          </a:p>
          <a:p>
            <a:pPr lvl="1" eaLnBrk="1" hangingPunct="1">
              <a:lnSpc>
                <a:spcPct val="90000"/>
              </a:lnSpc>
            </a:pPr>
            <a:r>
              <a:rPr lang="zh-CN" altLang="en-GB"/>
              <a:t>享受 </a:t>
            </a:r>
            <a:r>
              <a:rPr lang="en-GB" altLang="zh-CN"/>
              <a:t>enjoyable	 </a:t>
            </a:r>
            <a:r>
              <a:rPr lang="en-US" altLang="zh-CN">
                <a:latin typeface="宋体" panose="02010600030101010101" pitchFamily="2" charset="-122"/>
              </a:rPr>
              <a:t>- </a:t>
            </a:r>
            <a:r>
              <a:rPr lang="zh-CN" altLang="en-GB"/>
              <a:t>创新支持 </a:t>
            </a:r>
            <a:r>
              <a:rPr lang="en-GB" altLang="zh-CN"/>
              <a:t>supportive of creativity</a:t>
            </a:r>
          </a:p>
          <a:p>
            <a:pPr lvl="1" eaLnBrk="1" hangingPunct="1">
              <a:lnSpc>
                <a:spcPct val="90000"/>
              </a:lnSpc>
            </a:pPr>
            <a:r>
              <a:rPr lang="zh-CN" altLang="en-GB"/>
              <a:t>吸引 </a:t>
            </a:r>
            <a:r>
              <a:rPr lang="en-GB" altLang="zh-CN"/>
              <a:t>engaging	 </a:t>
            </a:r>
            <a:r>
              <a:rPr lang="en-US" altLang="zh-CN">
                <a:latin typeface="宋体" panose="02010600030101010101" pitchFamily="2" charset="-122"/>
              </a:rPr>
              <a:t>-</a:t>
            </a:r>
            <a:r>
              <a:rPr lang="en-GB" altLang="zh-CN"/>
              <a:t> </a:t>
            </a:r>
            <a:r>
              <a:rPr lang="zh-CN" altLang="en-GB"/>
              <a:t>成就 </a:t>
            </a:r>
            <a:r>
              <a:rPr lang="en-GB" altLang="zh-CN"/>
              <a:t>rewarding</a:t>
            </a:r>
          </a:p>
          <a:p>
            <a:pPr lvl="1" eaLnBrk="1" hangingPunct="1">
              <a:lnSpc>
                <a:spcPct val="90000"/>
              </a:lnSpc>
            </a:pPr>
            <a:r>
              <a:rPr lang="zh-CN" altLang="en-GB"/>
              <a:t>舒适 </a:t>
            </a:r>
            <a:r>
              <a:rPr lang="en-GB" altLang="zh-CN"/>
              <a:t>pleasurable	 </a:t>
            </a:r>
            <a:r>
              <a:rPr lang="en-US" altLang="zh-CN">
                <a:latin typeface="宋体" panose="02010600030101010101" pitchFamily="2" charset="-122"/>
              </a:rPr>
              <a:t>-</a:t>
            </a:r>
            <a:r>
              <a:rPr lang="en-GB" altLang="zh-CN"/>
              <a:t> </a:t>
            </a:r>
            <a:r>
              <a:rPr lang="zh-CN" altLang="en-GB"/>
              <a:t>有趣 </a:t>
            </a:r>
            <a:r>
              <a:rPr lang="en-GB" altLang="zh-CN"/>
              <a:t>fun</a:t>
            </a:r>
          </a:p>
          <a:p>
            <a:pPr lvl="1" eaLnBrk="1" hangingPunct="1">
              <a:lnSpc>
                <a:spcPct val="90000"/>
              </a:lnSpc>
            </a:pPr>
            <a:r>
              <a:rPr lang="zh-CN" altLang="en-GB"/>
              <a:t>兴奋 </a:t>
            </a:r>
            <a:r>
              <a:rPr lang="en-GB" altLang="zh-CN"/>
              <a:t>exciting	 </a:t>
            </a:r>
            <a:r>
              <a:rPr lang="en-US" altLang="zh-CN">
                <a:latin typeface="宋体" panose="02010600030101010101" pitchFamily="2" charset="-122"/>
              </a:rPr>
              <a:t>-</a:t>
            </a:r>
            <a:r>
              <a:rPr lang="en-GB" altLang="zh-CN"/>
              <a:t> </a:t>
            </a:r>
            <a:r>
              <a:rPr lang="zh-CN" altLang="en-GB"/>
              <a:t>刺激 </a:t>
            </a:r>
            <a:r>
              <a:rPr lang="en-GB" altLang="zh-CN"/>
              <a:t>provocative</a:t>
            </a:r>
          </a:p>
          <a:p>
            <a:pPr lvl="1" eaLnBrk="1" hangingPunct="1">
              <a:lnSpc>
                <a:spcPct val="90000"/>
              </a:lnSpc>
            </a:pPr>
            <a:r>
              <a:rPr lang="zh-CN" altLang="en-GB"/>
              <a:t>趣味 </a:t>
            </a:r>
            <a:r>
              <a:rPr lang="en-GB" altLang="zh-CN"/>
              <a:t>entertaining	 </a:t>
            </a:r>
            <a:r>
              <a:rPr lang="en-US" altLang="zh-CN">
                <a:latin typeface="宋体" panose="02010600030101010101" pitchFamily="2" charset="-122"/>
              </a:rPr>
              <a:t>-</a:t>
            </a:r>
            <a:r>
              <a:rPr lang="en-GB" altLang="zh-CN"/>
              <a:t> </a:t>
            </a:r>
            <a:r>
              <a:rPr lang="zh-CN" altLang="en-GB"/>
              <a:t>惊讶 </a:t>
            </a:r>
            <a:r>
              <a:rPr lang="en-GB" altLang="zh-CN"/>
              <a:t>surprising</a:t>
            </a:r>
          </a:p>
          <a:p>
            <a:pPr lvl="1" eaLnBrk="1" hangingPunct="1">
              <a:lnSpc>
                <a:spcPct val="90000"/>
              </a:lnSpc>
            </a:pPr>
            <a:r>
              <a:rPr lang="zh-CN" altLang="en-GB"/>
              <a:t>有益 </a:t>
            </a:r>
            <a:r>
              <a:rPr lang="en-GB" altLang="zh-CN"/>
              <a:t>helpful	 </a:t>
            </a:r>
            <a:r>
              <a:rPr lang="en-US" altLang="zh-CN">
                <a:latin typeface="宋体" panose="02010600030101010101" pitchFamily="2" charset="-122"/>
              </a:rPr>
              <a:t>-</a:t>
            </a:r>
            <a:r>
              <a:rPr lang="en-GB" altLang="zh-CN"/>
              <a:t> </a:t>
            </a:r>
            <a:r>
              <a:rPr lang="zh-CN" altLang="en-GB"/>
              <a:t>增强社会性 </a:t>
            </a:r>
            <a:r>
              <a:rPr lang="en-GB" altLang="zh-CN"/>
              <a:t>enhancing sociability</a:t>
            </a:r>
          </a:p>
          <a:p>
            <a:pPr lvl="1" eaLnBrk="1" hangingPunct="1">
              <a:lnSpc>
                <a:spcPct val="90000"/>
              </a:lnSpc>
            </a:pPr>
            <a:r>
              <a:rPr lang="zh-CN" altLang="en-GB"/>
              <a:t>灵感 </a:t>
            </a:r>
            <a:r>
              <a:rPr lang="en-GB" altLang="zh-CN"/>
              <a:t>motivating	 </a:t>
            </a:r>
            <a:r>
              <a:rPr lang="en-US" altLang="zh-CN">
                <a:latin typeface="宋体" panose="02010600030101010101" pitchFamily="2" charset="-122"/>
              </a:rPr>
              <a:t>-</a:t>
            </a:r>
            <a:r>
              <a:rPr lang="en-GB" altLang="zh-CN"/>
              <a:t> </a:t>
            </a:r>
            <a:r>
              <a:rPr lang="zh-CN" altLang="en-GB"/>
              <a:t>情感满足 </a:t>
            </a:r>
            <a:r>
              <a:rPr lang="en-GB" altLang="zh-CN"/>
              <a:t>emotionally fulfilling</a:t>
            </a:r>
          </a:p>
          <a:p>
            <a:pPr lvl="1" eaLnBrk="1" hangingPunct="1">
              <a:lnSpc>
                <a:spcPct val="90000"/>
              </a:lnSpc>
            </a:pPr>
            <a:r>
              <a:rPr lang="zh-CN" altLang="en-GB"/>
              <a:t>挑战 </a:t>
            </a:r>
            <a:r>
              <a:rPr lang="en-GB" altLang="zh-CN"/>
              <a:t>challenging 			</a:t>
            </a:r>
          </a:p>
          <a:p>
            <a:pPr lvl="1" eaLnBrk="1" hangingPunct="1">
              <a:lnSpc>
                <a:spcPct val="90000"/>
              </a:lnSpc>
            </a:pPr>
            <a:r>
              <a:rPr lang="zh-CN" altLang="en-GB">
                <a:solidFill>
                  <a:srgbClr val="F73330"/>
                </a:solidFill>
              </a:rPr>
              <a:t>厌烦 </a:t>
            </a:r>
            <a:r>
              <a:rPr lang="en-GB" altLang="zh-CN">
                <a:solidFill>
                  <a:srgbClr val="F73330"/>
                </a:solidFill>
              </a:rPr>
              <a:t>boring	 </a:t>
            </a:r>
            <a:r>
              <a:rPr lang="en-US" altLang="zh-CN">
                <a:solidFill>
                  <a:srgbClr val="FF3300"/>
                </a:solidFill>
                <a:latin typeface="宋体" panose="02010600030101010101" pitchFamily="2" charset="-122"/>
              </a:rPr>
              <a:t>-</a:t>
            </a:r>
            <a:r>
              <a:rPr lang="en-GB" altLang="zh-CN">
                <a:solidFill>
                  <a:srgbClr val="F73330"/>
                </a:solidFill>
              </a:rPr>
              <a:t> </a:t>
            </a:r>
            <a:r>
              <a:rPr lang="zh-CN" altLang="en-GB">
                <a:solidFill>
                  <a:srgbClr val="F73330"/>
                </a:solidFill>
              </a:rPr>
              <a:t>烦恼 </a:t>
            </a:r>
            <a:r>
              <a:rPr lang="en-GB" altLang="zh-CN">
                <a:solidFill>
                  <a:srgbClr val="FF3300"/>
                </a:solidFill>
              </a:rPr>
              <a:t>annoying</a:t>
            </a:r>
          </a:p>
          <a:p>
            <a:pPr lvl="1" eaLnBrk="1" hangingPunct="1">
              <a:lnSpc>
                <a:spcPct val="90000"/>
              </a:lnSpc>
            </a:pPr>
            <a:r>
              <a:rPr lang="zh-CN" altLang="en-GB">
                <a:solidFill>
                  <a:srgbClr val="F73330"/>
                </a:solidFill>
              </a:rPr>
              <a:t>沮丧 </a:t>
            </a:r>
            <a:r>
              <a:rPr lang="en-GB" altLang="zh-CN">
                <a:solidFill>
                  <a:srgbClr val="F73330"/>
                </a:solidFill>
              </a:rPr>
              <a:t>frustrating	 </a:t>
            </a:r>
            <a:r>
              <a:rPr lang="en-US" altLang="zh-CN">
                <a:solidFill>
                  <a:srgbClr val="FF3300"/>
                </a:solidFill>
                <a:latin typeface="宋体" panose="02010600030101010101" pitchFamily="2" charset="-122"/>
              </a:rPr>
              <a:t>-</a:t>
            </a:r>
            <a:r>
              <a:rPr lang="en-GB" altLang="zh-CN">
                <a:solidFill>
                  <a:srgbClr val="F73330"/>
                </a:solidFill>
              </a:rPr>
              <a:t> </a:t>
            </a:r>
            <a:r>
              <a:rPr lang="zh-CN" altLang="en-GB">
                <a:solidFill>
                  <a:srgbClr val="F73330"/>
                </a:solidFill>
              </a:rPr>
              <a:t>造作 </a:t>
            </a:r>
            <a:r>
              <a:rPr lang="en-GB" altLang="zh-CN">
                <a:solidFill>
                  <a:srgbClr val="F73330"/>
                </a:solidFill>
              </a:rPr>
              <a:t>cutesy</a:t>
            </a:r>
            <a:endParaRPr lang="en-US" altLang="zh-CN">
              <a:solidFill>
                <a:srgbClr val="F7333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B0CE4D7B-93E9-F0FB-8F68-8FA8AC7A2EF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0660D81-F05A-420A-8BC7-62FC6ED1A2B1}" type="slidenum">
              <a:rPr altLang="zh-CN" sz="1800"/>
              <a:pPr/>
              <a:t>32</a:t>
            </a:fld>
            <a:endParaRPr lang="zh-CN" altLang="zh-CN" sz="1800"/>
          </a:p>
        </p:txBody>
      </p:sp>
      <p:sp>
        <p:nvSpPr>
          <p:cNvPr id="38915" name="Rectangle 2">
            <a:extLst>
              <a:ext uri="{FF2B5EF4-FFF2-40B4-BE49-F238E27FC236}">
                <a16:creationId xmlns:a16="http://schemas.microsoft.com/office/drawing/2014/main" id="{D50D8C34-23B1-8C2C-B1D1-AE191500B380}"/>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38916" name="Rectangle 3">
            <a:extLst>
              <a:ext uri="{FF2B5EF4-FFF2-40B4-BE49-F238E27FC236}">
                <a16:creationId xmlns:a16="http://schemas.microsoft.com/office/drawing/2014/main" id="{81A8CCA7-A0E4-1393-D401-2F593F42C122}"/>
              </a:ext>
            </a:extLst>
          </p:cNvPr>
          <p:cNvSpPr>
            <a:spLocks noGrp="1" noChangeArrowheads="1"/>
          </p:cNvSpPr>
          <p:nvPr>
            <p:ph idx="1"/>
          </p:nvPr>
        </p:nvSpPr>
        <p:spPr/>
        <p:txBody>
          <a:bodyPr/>
          <a:lstStyle/>
          <a:p>
            <a:pPr eaLnBrk="1" hangingPunct="1"/>
            <a:r>
              <a:rPr lang="zh-CN" altLang="en-US"/>
              <a:t>这些交互性质和用户体验（</a:t>
            </a:r>
            <a:r>
              <a:rPr lang="en-US" altLang="zh-CN"/>
              <a:t>user experience</a:t>
            </a:r>
            <a:r>
              <a:rPr lang="zh-CN" altLang="en-US"/>
              <a:t>、</a:t>
            </a:r>
            <a:r>
              <a:rPr lang="en-US" altLang="zh-CN"/>
              <a:t>UX</a:t>
            </a:r>
            <a:r>
              <a:rPr lang="zh-CN" altLang="en-US"/>
              <a:t>）相关</a:t>
            </a:r>
          </a:p>
          <a:p>
            <a:pPr lvl="1" eaLnBrk="1" hangingPunct="1"/>
            <a:r>
              <a:rPr lang="zh-CN" altLang="en-US" b="1">
                <a:solidFill>
                  <a:srgbClr val="C00000"/>
                </a:solidFill>
              </a:rPr>
              <a:t>用户体验</a:t>
            </a:r>
            <a:r>
              <a:rPr lang="zh-CN" altLang="en-US"/>
              <a:t>：</a:t>
            </a:r>
            <a:r>
              <a:rPr lang="zh-CN" altLang="en-US" b="1">
                <a:solidFill>
                  <a:srgbClr val="0070C0"/>
                </a:solidFill>
              </a:rPr>
              <a:t>用户与系统交互时的</a:t>
            </a:r>
            <a:r>
              <a:rPr lang="zh-CN" altLang="en-US" b="1">
                <a:solidFill>
                  <a:srgbClr val="C00000"/>
                </a:solidFill>
              </a:rPr>
              <a:t>感觉</a:t>
            </a:r>
            <a:r>
              <a:rPr lang="zh-CN" altLang="en-US" b="1">
                <a:solidFill>
                  <a:srgbClr val="0070C0"/>
                </a:solidFill>
              </a:rPr>
              <a:t>如何</a:t>
            </a:r>
          </a:p>
          <a:p>
            <a:pPr lvl="1" eaLnBrk="1" hangingPunct="1"/>
            <a:r>
              <a:rPr lang="zh-CN" altLang="en-US"/>
              <a:t>这样的性质需要使用</a:t>
            </a:r>
            <a:r>
              <a:rPr lang="zh-CN" altLang="en-US" b="1">
                <a:solidFill>
                  <a:srgbClr val="0070C0"/>
                </a:solidFill>
              </a:rPr>
              <a:t>主观性的术语</a:t>
            </a:r>
            <a:r>
              <a:rPr lang="zh-CN" altLang="en-US"/>
              <a:t>来描述其本质</a:t>
            </a:r>
          </a:p>
          <a:p>
            <a:pPr lvl="2" eaLnBrk="1" hangingPunct="1"/>
            <a:r>
              <a:rPr lang="zh-CN" altLang="en-US"/>
              <a:t>例如：儿童软件的交互设计目标可能是有趣和吸引</a:t>
            </a:r>
          </a:p>
          <a:p>
            <a:pPr eaLnBrk="1" hangingPunct="1"/>
            <a:r>
              <a:rPr lang="zh-CN" altLang="en-US"/>
              <a:t>可用性目标与用户体验目标的</a:t>
            </a:r>
            <a:r>
              <a:rPr lang="zh-CN" altLang="en-US" b="1">
                <a:solidFill>
                  <a:srgbClr val="C00000"/>
                </a:solidFill>
              </a:rPr>
              <a:t>区别</a:t>
            </a:r>
            <a:r>
              <a:rPr lang="zh-CN" altLang="en-US"/>
              <a:t>（图</a:t>
            </a:r>
            <a:r>
              <a:rPr lang="en-US" altLang="zh-CN"/>
              <a:t>1.7</a:t>
            </a:r>
            <a:r>
              <a:rPr lang="zh-CN" altLang="en-US"/>
              <a:t>）</a:t>
            </a:r>
          </a:p>
          <a:p>
            <a:pPr lvl="1" eaLnBrk="1" hangingPunct="1"/>
            <a:r>
              <a:rPr lang="zh-CN" altLang="en-US"/>
              <a:t>可用性目标相对客观，可以有</a:t>
            </a:r>
            <a:r>
              <a:rPr lang="zh-CN" altLang="en-US" b="1">
                <a:solidFill>
                  <a:srgbClr val="0070C0"/>
                </a:solidFill>
              </a:rPr>
              <a:t>客观度量</a:t>
            </a:r>
            <a:r>
              <a:rPr lang="zh-CN" altLang="en-US"/>
              <a:t>的标准</a:t>
            </a:r>
          </a:p>
          <a:p>
            <a:pPr lvl="1" eaLnBrk="1" hangingPunct="1"/>
            <a:r>
              <a:rPr lang="zh-CN" altLang="en-US"/>
              <a:t>用户体验目标更为</a:t>
            </a:r>
            <a:r>
              <a:rPr lang="zh-CN" altLang="en-US" b="1">
                <a:solidFill>
                  <a:srgbClr val="0070C0"/>
                </a:solidFill>
              </a:rPr>
              <a:t>主观</a:t>
            </a:r>
            <a:r>
              <a:rPr lang="zh-CN" altLang="en-US"/>
              <a:t>，关注</a:t>
            </a:r>
            <a:r>
              <a:rPr lang="zh-CN" altLang="en-US" b="1">
                <a:solidFill>
                  <a:srgbClr val="0070C0"/>
                </a:solidFill>
              </a:rPr>
              <a:t>用户个人</a:t>
            </a:r>
            <a:r>
              <a:rPr lang="zh-CN" altLang="en-US"/>
              <a:t>如何体验</a:t>
            </a:r>
          </a:p>
          <a:p>
            <a:pPr eaLnBrk="1" hangingPunct="1"/>
            <a:r>
              <a:rPr lang="zh-CN" altLang="en-US"/>
              <a:t>许多用户体验的研究是针对</a:t>
            </a:r>
            <a:r>
              <a:rPr lang="zh-CN" altLang="en-US">
                <a:solidFill>
                  <a:srgbClr val="0070C0"/>
                </a:solidFill>
              </a:rPr>
              <a:t>娱乐</a:t>
            </a:r>
            <a:r>
              <a:rPr lang="zh-CN" altLang="en-US"/>
              <a:t>、</a:t>
            </a:r>
            <a:r>
              <a:rPr lang="zh-CN" altLang="en-US">
                <a:solidFill>
                  <a:srgbClr val="0070C0"/>
                </a:solidFill>
              </a:rPr>
              <a:t>游戏系统</a:t>
            </a:r>
            <a:r>
              <a:rPr lang="zh-CN" altLang="en-US"/>
              <a:t>进行的</a:t>
            </a:r>
          </a:p>
          <a:p>
            <a:pPr lvl="1" eaLnBrk="1" hangingPunct="1"/>
            <a:r>
              <a:rPr lang="zh-CN" altLang="en-US"/>
              <a:t>这些系统的设计往往更为关注娱乐性、趣味性方面的目标</a:t>
            </a:r>
          </a:p>
          <a:p>
            <a:pPr lvl="1" eaLnBrk="1" hangingPunct="1"/>
            <a:r>
              <a:rPr lang="zh-CN" altLang="en-US"/>
              <a:t>构建</a:t>
            </a:r>
            <a:r>
              <a:rPr lang="zh-CN" altLang="en-US">
                <a:solidFill>
                  <a:srgbClr val="0070C0"/>
                </a:solidFill>
              </a:rPr>
              <a:t>不易使用的系统</a:t>
            </a:r>
            <a:r>
              <a:rPr lang="zh-CN" altLang="en-US"/>
              <a:t>可能更有趣或挑战</a:t>
            </a:r>
          </a:p>
          <a:p>
            <a:pPr lvl="2" eaLnBrk="1" hangingPunct="1"/>
            <a:r>
              <a:rPr lang="zh-CN" altLang="en-US"/>
              <a:t>不易使用的系统可以提供不同的用户体验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a:extLst>
              <a:ext uri="{FF2B5EF4-FFF2-40B4-BE49-F238E27FC236}">
                <a16:creationId xmlns:a16="http://schemas.microsoft.com/office/drawing/2014/main" id="{3B07DED8-2A43-2A49-A90E-BAFA78358F2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A7B73B2-E91B-4A4F-8A87-2DFCA1AC0909}" type="slidenum">
              <a:rPr altLang="zh-CN" sz="1800"/>
              <a:pPr/>
              <a:t>33</a:t>
            </a:fld>
            <a:endParaRPr lang="zh-CN" altLang="zh-CN" sz="1800"/>
          </a:p>
        </p:txBody>
      </p:sp>
      <p:sp>
        <p:nvSpPr>
          <p:cNvPr id="40963" name="Rectangle 2">
            <a:extLst>
              <a:ext uri="{FF2B5EF4-FFF2-40B4-BE49-F238E27FC236}">
                <a16:creationId xmlns:a16="http://schemas.microsoft.com/office/drawing/2014/main" id="{B50A19B0-C4A8-EF25-D19D-A03E9C4B703F}"/>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40964" name="Rectangle 3">
            <a:extLst>
              <a:ext uri="{FF2B5EF4-FFF2-40B4-BE49-F238E27FC236}">
                <a16:creationId xmlns:a16="http://schemas.microsoft.com/office/drawing/2014/main" id="{DD848A4F-4C55-507E-2770-FA404F24F671}"/>
              </a:ext>
            </a:extLst>
          </p:cNvPr>
          <p:cNvSpPr>
            <a:spLocks noGrp="1" noChangeArrowheads="1"/>
          </p:cNvSpPr>
          <p:nvPr>
            <p:ph idx="1"/>
          </p:nvPr>
        </p:nvSpPr>
        <p:spPr/>
        <p:txBody>
          <a:bodyPr/>
          <a:lstStyle/>
          <a:p>
            <a:pPr eaLnBrk="1" hangingPunct="1"/>
            <a:endParaRPr lang="zh-CN" altLang="zh-CN"/>
          </a:p>
        </p:txBody>
      </p:sp>
      <p:pic>
        <p:nvPicPr>
          <p:cNvPr id="40965" name="Picture 4" descr="fig_1_07">
            <a:extLst>
              <a:ext uri="{FF2B5EF4-FFF2-40B4-BE49-F238E27FC236}">
                <a16:creationId xmlns:a16="http://schemas.microsoft.com/office/drawing/2014/main" id="{5EDFF412-FB5B-FEE6-9CCE-E8EA49505FDA}"/>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1403350" y="433388"/>
            <a:ext cx="6480175" cy="565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B95A1ABD-6447-D86F-22E9-65F6243A3C0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02F085D-AD2C-4783-A33A-2DB8C9F4AB6C}" type="slidenum">
              <a:rPr altLang="zh-CN" sz="1800"/>
              <a:pPr/>
              <a:t>34</a:t>
            </a:fld>
            <a:endParaRPr lang="zh-CN" altLang="zh-CN" sz="1800"/>
          </a:p>
        </p:txBody>
      </p:sp>
      <p:sp>
        <p:nvSpPr>
          <p:cNvPr id="41987" name="Rectangle 2">
            <a:extLst>
              <a:ext uri="{FF2B5EF4-FFF2-40B4-BE49-F238E27FC236}">
                <a16:creationId xmlns:a16="http://schemas.microsoft.com/office/drawing/2014/main" id="{85582C1D-BD46-B03F-A49D-AAF63E47DF66}"/>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41988" name="Rectangle 3">
            <a:extLst>
              <a:ext uri="{FF2B5EF4-FFF2-40B4-BE49-F238E27FC236}">
                <a16:creationId xmlns:a16="http://schemas.microsoft.com/office/drawing/2014/main" id="{426877C6-BEA5-86DB-1F64-F653B232FE4B}"/>
              </a:ext>
            </a:extLst>
          </p:cNvPr>
          <p:cNvSpPr>
            <a:spLocks noGrp="1" noChangeArrowheads="1"/>
          </p:cNvSpPr>
          <p:nvPr>
            <p:ph idx="1"/>
          </p:nvPr>
        </p:nvSpPr>
        <p:spPr/>
        <p:txBody>
          <a:bodyPr/>
          <a:lstStyle/>
          <a:p>
            <a:pPr eaLnBrk="1" hangingPunct="1"/>
            <a:r>
              <a:rPr lang="zh-CN" altLang="en-US"/>
              <a:t>满足什么目标取决于</a:t>
            </a:r>
            <a:r>
              <a:rPr lang="zh-CN" altLang="en-US" b="1">
                <a:solidFill>
                  <a:srgbClr val="C00000"/>
                </a:solidFill>
              </a:rPr>
              <a:t>使用上下文</a:t>
            </a:r>
            <a:r>
              <a:rPr lang="zh-CN" altLang="en-US"/>
              <a:t>（用户、任务、环境）</a:t>
            </a:r>
          </a:p>
          <a:p>
            <a:pPr lvl="1" eaLnBrk="1" hangingPunct="1"/>
            <a:r>
              <a:rPr lang="zh-CN" altLang="en-US"/>
              <a:t>可用性和用户体验目标有时相互冲突</a:t>
            </a:r>
          </a:p>
          <a:p>
            <a:pPr lvl="2" eaLnBrk="1" hangingPunct="1"/>
            <a:r>
              <a:rPr lang="zh-CN" altLang="en-US"/>
              <a:t>上述游戏软件是一个例子</a:t>
            </a:r>
          </a:p>
          <a:p>
            <a:pPr lvl="2" eaLnBrk="1" hangingPunct="1"/>
            <a:r>
              <a:rPr lang="zh-CN" altLang="en-US"/>
              <a:t>在工业控制系统中提供趣味性可能没有必要</a:t>
            </a:r>
          </a:p>
          <a:p>
            <a:pPr lvl="1" eaLnBrk="1" hangingPunct="1"/>
            <a:r>
              <a:rPr lang="zh-CN" altLang="en-US"/>
              <a:t>在确定的使用上下文中通常需要</a:t>
            </a:r>
            <a:r>
              <a:rPr lang="zh-CN" altLang="en-US">
                <a:solidFill>
                  <a:srgbClr val="0070C0"/>
                </a:solidFill>
              </a:rPr>
              <a:t>两者之间的折衷</a:t>
            </a:r>
            <a:r>
              <a:rPr lang="zh-CN" altLang="en-US"/>
              <a:t>考虑</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B4936F83-4F05-7588-23E3-32B61000210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8E3CF49-0617-4B45-9D1D-1F5C084F578E}" type="slidenum">
              <a:rPr altLang="zh-CN" sz="1800"/>
              <a:pPr/>
              <a:t>35</a:t>
            </a:fld>
            <a:endParaRPr lang="zh-CN" altLang="zh-CN" sz="1800"/>
          </a:p>
        </p:txBody>
      </p:sp>
      <p:sp>
        <p:nvSpPr>
          <p:cNvPr id="44035" name="Rectangle 2">
            <a:extLst>
              <a:ext uri="{FF2B5EF4-FFF2-40B4-BE49-F238E27FC236}">
                <a16:creationId xmlns:a16="http://schemas.microsoft.com/office/drawing/2014/main" id="{7EF84EDF-236C-048C-2CC0-321EC0934584}"/>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r>
              <a:rPr lang="en-US" altLang="zh-CN"/>
              <a:t>principle</a:t>
            </a:r>
            <a:r>
              <a:rPr lang="zh-CN" altLang="en-US"/>
              <a:t>）</a:t>
            </a:r>
          </a:p>
        </p:txBody>
      </p:sp>
      <p:sp>
        <p:nvSpPr>
          <p:cNvPr id="38916" name="Rectangle 3">
            <a:extLst>
              <a:ext uri="{FF2B5EF4-FFF2-40B4-BE49-F238E27FC236}">
                <a16:creationId xmlns:a16="http://schemas.microsoft.com/office/drawing/2014/main" id="{5A4E80CB-9D8C-4955-4092-FE951706D648}"/>
              </a:ext>
            </a:extLst>
          </p:cNvPr>
          <p:cNvSpPr>
            <a:spLocks noGrp="1" noChangeArrowheads="1"/>
          </p:cNvSpPr>
          <p:nvPr>
            <p:ph idx="1"/>
          </p:nvPr>
        </p:nvSpPr>
        <p:spPr>
          <a:xfrm>
            <a:off x="471488" y="1138238"/>
            <a:ext cx="8315325" cy="4791075"/>
          </a:xfrm>
        </p:spPr>
        <p:txBody>
          <a:bodyPr/>
          <a:lstStyle/>
          <a:p>
            <a:pPr eaLnBrk="1" hangingPunct="1">
              <a:defRPr/>
            </a:pPr>
            <a:r>
              <a:rPr kumimoji="1" lang="zh-CN" altLang="en-US" dirty="0"/>
              <a:t>可用性目标的达到可以通过</a:t>
            </a:r>
            <a:r>
              <a:rPr kumimoji="1" lang="zh-CN" altLang="en-US" b="1" dirty="0">
                <a:solidFill>
                  <a:srgbClr val="C00000"/>
                </a:solidFill>
              </a:rPr>
              <a:t>设计原理</a:t>
            </a:r>
            <a:r>
              <a:rPr kumimoji="1" lang="zh-CN" altLang="en-US" dirty="0"/>
              <a:t>来指导</a:t>
            </a:r>
          </a:p>
          <a:p>
            <a:pPr lvl="1" eaLnBrk="1" hangingPunct="1">
              <a:defRPr/>
            </a:pPr>
            <a:r>
              <a:rPr kumimoji="1" lang="zh-CN" altLang="en-US" dirty="0"/>
              <a:t>设计原理是</a:t>
            </a:r>
            <a:r>
              <a:rPr kumimoji="1" lang="zh-CN" altLang="en-US" sz="2300" b="1" dirty="0">
                <a:solidFill>
                  <a:srgbClr val="C00000"/>
                </a:solidFill>
                <a:cs typeface="+mn-cs"/>
              </a:rPr>
              <a:t>有关可用设计知识和经验的归纳抽象或概念化</a:t>
            </a:r>
            <a:endParaRPr kumimoji="1" lang="en-US" altLang="zh-CN" sz="2300" b="1" dirty="0">
              <a:solidFill>
                <a:srgbClr val="C00000"/>
              </a:solidFill>
              <a:cs typeface="+mn-cs"/>
            </a:endParaRPr>
          </a:p>
          <a:p>
            <a:pPr lvl="1" eaLnBrk="1" hangingPunct="1">
              <a:buFontTx/>
              <a:buNone/>
              <a:defRPr/>
            </a:pPr>
            <a:endParaRPr kumimoji="1" lang="zh-CN" altLang="en-US" sz="2300" b="1" dirty="0">
              <a:solidFill>
                <a:srgbClr val="C00000"/>
              </a:solidFill>
              <a:cs typeface="+mn-cs"/>
            </a:endParaRPr>
          </a:p>
          <a:p>
            <a:pPr lvl="1" eaLnBrk="1" hangingPunct="1">
              <a:defRPr/>
            </a:pPr>
            <a:r>
              <a:rPr kumimoji="1" lang="zh-CN" altLang="en-US" dirty="0"/>
              <a:t>用于</a:t>
            </a:r>
            <a:r>
              <a:rPr kumimoji="1" lang="zh-CN" altLang="en-US" b="1" dirty="0">
                <a:solidFill>
                  <a:schemeClr val="accent2"/>
                </a:solidFill>
              </a:rPr>
              <a:t>指导设计人员考虑如何设计的各个方面</a:t>
            </a:r>
            <a:endParaRPr kumimoji="1" lang="en-US" altLang="zh-CN" b="1" dirty="0">
              <a:solidFill>
                <a:schemeClr val="accent2"/>
              </a:solidFill>
            </a:endParaRPr>
          </a:p>
          <a:p>
            <a:pPr lvl="1" eaLnBrk="1" hangingPunct="1">
              <a:buFontTx/>
              <a:buNone/>
              <a:defRPr/>
            </a:pPr>
            <a:endParaRPr kumimoji="1" lang="zh-CN" altLang="en-US" b="1" dirty="0">
              <a:solidFill>
                <a:schemeClr val="accent2"/>
              </a:solidFill>
            </a:endParaRPr>
          </a:p>
          <a:p>
            <a:pPr lvl="1" eaLnBrk="1" hangingPunct="1">
              <a:defRPr/>
            </a:pPr>
            <a:r>
              <a:rPr kumimoji="1" lang="zh-CN" altLang="en-US" dirty="0"/>
              <a:t>设计原理</a:t>
            </a:r>
            <a:r>
              <a:rPr kumimoji="1" lang="zh-CN" altLang="en-US" b="1" dirty="0">
                <a:solidFill>
                  <a:schemeClr val="accent2"/>
                </a:solidFill>
              </a:rPr>
              <a:t>一般使用祈使句（命令）形式</a:t>
            </a:r>
            <a:r>
              <a:rPr kumimoji="1" lang="zh-CN" altLang="en-US" dirty="0">
                <a:solidFill>
                  <a:schemeClr val="accent2"/>
                </a:solidFill>
              </a:rPr>
              <a:t>来描述</a:t>
            </a:r>
          </a:p>
          <a:p>
            <a:pPr lvl="2" eaLnBrk="1" hangingPunct="1">
              <a:defRPr/>
            </a:pPr>
            <a:r>
              <a:rPr kumimoji="1" lang="zh-CN" altLang="en-US" dirty="0">
                <a:solidFill>
                  <a:schemeClr val="accent2"/>
                </a:solidFill>
              </a:rPr>
              <a:t>提示设计应当如何做或不应当如何等</a:t>
            </a:r>
            <a:endParaRPr kumimoji="1" lang="en-US" altLang="zh-CN" dirty="0">
              <a:solidFill>
                <a:schemeClr val="accent2"/>
              </a:solidFill>
            </a:endParaRPr>
          </a:p>
          <a:p>
            <a:pPr lvl="2" eaLnBrk="1" hangingPunct="1">
              <a:buFont typeface="Wingdings" panose="05000000000000000000" pitchFamily="2" charset="2"/>
              <a:buNone/>
              <a:defRPr/>
            </a:pPr>
            <a:endParaRPr kumimoji="1" lang="zh-CN" altLang="en-US" dirty="0">
              <a:solidFill>
                <a:schemeClr val="accent2"/>
              </a:solidFill>
            </a:endParaRPr>
          </a:p>
          <a:p>
            <a:pPr lvl="1" eaLnBrk="1" hangingPunct="1">
              <a:defRPr/>
            </a:pPr>
            <a:r>
              <a:rPr kumimoji="1" lang="zh-CN" altLang="en-US" dirty="0"/>
              <a:t>设计原理旨在</a:t>
            </a:r>
            <a:r>
              <a:rPr kumimoji="1" lang="zh-CN" altLang="en-US" dirty="0">
                <a:solidFill>
                  <a:schemeClr val="accent2"/>
                </a:solidFill>
              </a:rPr>
              <a:t>帮助设计者理解、解释和改进设计</a:t>
            </a:r>
          </a:p>
          <a:p>
            <a:pPr lvl="2" eaLnBrk="1" hangingPunct="1">
              <a:defRPr/>
            </a:pPr>
            <a:r>
              <a:rPr kumimoji="1" lang="zh-CN" altLang="en-US" dirty="0"/>
              <a:t>帮助设计者</a:t>
            </a:r>
            <a:r>
              <a:rPr kumimoji="1" lang="zh-CN" altLang="en-US" dirty="0">
                <a:solidFill>
                  <a:schemeClr val="accent2"/>
                </a:solidFill>
              </a:rPr>
              <a:t>做出设计决策</a:t>
            </a:r>
            <a:r>
              <a:rPr kumimoji="1" lang="zh-CN" altLang="en-US" dirty="0"/>
              <a:t>；但</a:t>
            </a:r>
          </a:p>
          <a:p>
            <a:pPr lvl="2" eaLnBrk="1" hangingPunct="1">
              <a:defRPr/>
            </a:pPr>
            <a:r>
              <a:rPr kumimoji="1" lang="zh-CN" altLang="en-US" dirty="0">
                <a:solidFill>
                  <a:schemeClr val="accent2"/>
                </a:solidFill>
              </a:rPr>
              <a:t>并非指定如何设计实际的</a:t>
            </a:r>
            <a:r>
              <a:rPr kumimoji="1" lang="en-US" altLang="zh-CN" dirty="0">
                <a:solidFill>
                  <a:schemeClr val="accent2"/>
                </a:solidFill>
              </a:rPr>
              <a:t>UI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a:extLst>
              <a:ext uri="{FF2B5EF4-FFF2-40B4-BE49-F238E27FC236}">
                <a16:creationId xmlns:a16="http://schemas.microsoft.com/office/drawing/2014/main" id="{ED0AEDB6-3DEE-7C9D-8B41-F1394A09EFB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9411BE7-BE3C-43B8-AFA7-801D9EFB5BE1}" type="slidenum">
              <a:rPr altLang="zh-CN" sz="1800"/>
              <a:pPr/>
              <a:t>36</a:t>
            </a:fld>
            <a:endParaRPr lang="zh-CN" altLang="zh-CN" sz="1800"/>
          </a:p>
        </p:txBody>
      </p:sp>
      <p:sp>
        <p:nvSpPr>
          <p:cNvPr id="46083" name="Rectangle 2">
            <a:extLst>
              <a:ext uri="{FF2B5EF4-FFF2-40B4-BE49-F238E27FC236}">
                <a16:creationId xmlns:a16="http://schemas.microsoft.com/office/drawing/2014/main" id="{E520D5EE-3823-B3AD-CAFB-E17EA97E2483}"/>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39940" name="Rectangle 3">
            <a:extLst>
              <a:ext uri="{FF2B5EF4-FFF2-40B4-BE49-F238E27FC236}">
                <a16:creationId xmlns:a16="http://schemas.microsoft.com/office/drawing/2014/main" id="{2BC2FE4A-AAF2-0A7A-7DE5-B3C2FE606860}"/>
              </a:ext>
            </a:extLst>
          </p:cNvPr>
          <p:cNvSpPr>
            <a:spLocks noGrp="1" noChangeArrowheads="1"/>
          </p:cNvSpPr>
          <p:nvPr>
            <p:ph idx="1"/>
          </p:nvPr>
        </p:nvSpPr>
        <p:spPr>
          <a:xfrm>
            <a:off x="685800" y="1066800"/>
            <a:ext cx="7847013" cy="4419600"/>
          </a:xfrm>
        </p:spPr>
        <p:txBody>
          <a:bodyPr/>
          <a:lstStyle/>
          <a:p>
            <a:pPr eaLnBrk="1" hangingPunct="1">
              <a:defRPr/>
            </a:pPr>
            <a:r>
              <a:rPr kumimoji="1" lang="zh-CN" altLang="en-US" dirty="0">
                <a:solidFill>
                  <a:schemeClr val="accent2"/>
                </a:solidFill>
              </a:rPr>
              <a:t>基本的设计原理</a:t>
            </a:r>
            <a:r>
              <a:rPr kumimoji="1" lang="zh-CN" altLang="en-US" dirty="0"/>
              <a:t>包括</a:t>
            </a:r>
            <a:r>
              <a:rPr kumimoji="1" lang="zh-CN" altLang="en-US" b="1" dirty="0">
                <a:solidFill>
                  <a:srgbClr val="C00000"/>
                </a:solidFill>
              </a:rPr>
              <a:t>可视性</a:t>
            </a:r>
            <a:r>
              <a:rPr kumimoji="1" lang="zh-CN" altLang="en-US" dirty="0">
                <a:solidFill>
                  <a:schemeClr val="accent2"/>
                </a:solidFill>
              </a:rPr>
              <a:t>、</a:t>
            </a:r>
            <a:r>
              <a:rPr kumimoji="1" lang="zh-CN" altLang="en-US" b="1" dirty="0">
                <a:solidFill>
                  <a:srgbClr val="C00000"/>
                </a:solidFill>
              </a:rPr>
              <a:t>反馈</a:t>
            </a:r>
            <a:r>
              <a:rPr kumimoji="1" lang="zh-CN" altLang="en-US" dirty="0">
                <a:solidFill>
                  <a:schemeClr val="accent2"/>
                </a:solidFill>
              </a:rPr>
              <a:t>、</a:t>
            </a:r>
            <a:r>
              <a:rPr kumimoji="1" lang="zh-CN" altLang="en-US" b="1" dirty="0">
                <a:solidFill>
                  <a:srgbClr val="C00000"/>
                </a:solidFill>
              </a:rPr>
              <a:t>限制</a:t>
            </a:r>
            <a:r>
              <a:rPr kumimoji="1" lang="zh-CN" altLang="en-US" dirty="0">
                <a:solidFill>
                  <a:schemeClr val="accent2"/>
                </a:solidFill>
              </a:rPr>
              <a:t>、</a:t>
            </a:r>
            <a:r>
              <a:rPr kumimoji="1" lang="zh-CN" altLang="en-US" b="1" dirty="0">
                <a:solidFill>
                  <a:srgbClr val="C00000"/>
                </a:solidFill>
              </a:rPr>
              <a:t>映射</a:t>
            </a:r>
            <a:r>
              <a:rPr kumimoji="1" lang="zh-CN" altLang="en-US" dirty="0">
                <a:solidFill>
                  <a:schemeClr val="accent2"/>
                </a:solidFill>
              </a:rPr>
              <a:t>、</a:t>
            </a:r>
            <a:r>
              <a:rPr kumimoji="1" lang="zh-CN" altLang="en-US" b="1" dirty="0">
                <a:solidFill>
                  <a:srgbClr val="C00000"/>
                </a:solidFill>
              </a:rPr>
              <a:t>一致性</a:t>
            </a:r>
            <a:r>
              <a:rPr kumimoji="1" lang="zh-CN" altLang="en-US" dirty="0">
                <a:solidFill>
                  <a:schemeClr val="accent2"/>
                </a:solidFill>
              </a:rPr>
              <a:t>和</a:t>
            </a:r>
            <a:r>
              <a:rPr kumimoji="1" lang="zh-CN" altLang="en-US" b="1" dirty="0">
                <a:solidFill>
                  <a:srgbClr val="C00000"/>
                </a:solidFill>
              </a:rPr>
              <a:t>启发性</a:t>
            </a:r>
            <a:r>
              <a:rPr kumimoji="1" lang="zh-CN" altLang="en-US" dirty="0"/>
              <a:t>等（ </a:t>
            </a:r>
            <a:r>
              <a:rPr kumimoji="1" lang="en-US" altLang="zh-CN" dirty="0"/>
              <a:t>Donald A. Norman</a:t>
            </a:r>
            <a:r>
              <a:rPr kumimoji="1" lang="zh-CN" altLang="en-US" dirty="0"/>
              <a:t>详细描述了这些原理）</a:t>
            </a:r>
            <a:endParaRPr kumimoji="1" lang="en-US" altLang="zh-CN" dirty="0"/>
          </a:p>
          <a:p>
            <a:pPr eaLnBrk="1" hangingPunct="1">
              <a:buFontTx/>
              <a:buNone/>
              <a:defRPr/>
            </a:pPr>
            <a:endParaRPr kumimoji="1" lang="zh-CN" altLang="en-US" dirty="0"/>
          </a:p>
          <a:p>
            <a:pPr lvl="1" eaLnBrk="1" hangingPunct="1">
              <a:defRPr/>
            </a:pPr>
            <a:r>
              <a:rPr kumimoji="1" lang="zh-CN" altLang="en-US" b="1" dirty="0">
                <a:solidFill>
                  <a:srgbClr val="FF3300"/>
                </a:solidFill>
              </a:rPr>
              <a:t>可视性</a:t>
            </a:r>
            <a:r>
              <a:rPr kumimoji="1" lang="zh-CN" altLang="en-US" dirty="0"/>
              <a:t>：系统呈现下一步可执行操作，以及系统状态改变</a:t>
            </a:r>
          </a:p>
          <a:p>
            <a:pPr lvl="2" eaLnBrk="1" hangingPunct="1">
              <a:defRPr/>
            </a:pPr>
            <a:r>
              <a:rPr kumimoji="1" lang="zh-CN" altLang="en-US" dirty="0"/>
              <a:t>使用户</a:t>
            </a:r>
            <a:r>
              <a:rPr kumimoji="1" lang="zh-CN" altLang="en-US" dirty="0">
                <a:solidFill>
                  <a:schemeClr val="accent2">
                    <a:lumMod val="75000"/>
                  </a:schemeClr>
                </a:solidFill>
              </a:rPr>
              <a:t>容易确定下一步做什么</a:t>
            </a:r>
          </a:p>
          <a:p>
            <a:pPr lvl="1" eaLnBrk="1" hangingPunct="1">
              <a:defRPr/>
            </a:pPr>
            <a:endParaRPr kumimoji="1" lang="en-US" altLang="zh-CN" dirty="0">
              <a:solidFill>
                <a:srgbClr val="FF3300"/>
              </a:solidFill>
            </a:endParaRPr>
          </a:p>
          <a:p>
            <a:pPr lvl="1" eaLnBrk="1" hangingPunct="1">
              <a:defRPr/>
            </a:pPr>
            <a:r>
              <a:rPr kumimoji="1" lang="zh-CN" altLang="en-US" b="1" dirty="0">
                <a:solidFill>
                  <a:srgbClr val="FF3300"/>
                </a:solidFill>
              </a:rPr>
              <a:t>反馈</a:t>
            </a:r>
            <a:r>
              <a:rPr kumimoji="1" lang="zh-CN" altLang="en-US" dirty="0"/>
              <a:t>：操作结果（系统状态改变）的可视性</a:t>
            </a:r>
          </a:p>
          <a:p>
            <a:pPr lvl="2" eaLnBrk="1" hangingPunct="1">
              <a:defRPr/>
            </a:pPr>
            <a:r>
              <a:rPr kumimoji="1" lang="zh-CN" altLang="en-US" dirty="0"/>
              <a:t>使用户可</a:t>
            </a:r>
            <a:r>
              <a:rPr kumimoji="1" lang="zh-CN" altLang="en-US" dirty="0">
                <a:solidFill>
                  <a:schemeClr val="accent2">
                    <a:lumMod val="75000"/>
                  </a:schemeClr>
                </a:solidFill>
              </a:rPr>
              <a:t>理解他以前操作的结果</a:t>
            </a:r>
            <a:r>
              <a:rPr kumimoji="1" lang="zh-CN" altLang="en-US" dirty="0"/>
              <a:t>，以便</a:t>
            </a:r>
            <a:r>
              <a:rPr kumimoji="1" lang="zh-CN" altLang="en-US" dirty="0">
                <a:solidFill>
                  <a:schemeClr val="accent2">
                    <a:lumMod val="75000"/>
                  </a:schemeClr>
                </a:solidFill>
              </a:rPr>
              <a:t>继续其活动</a:t>
            </a:r>
          </a:p>
          <a:p>
            <a:pPr lvl="3" eaLnBrk="1" hangingPunct="1">
              <a:defRPr/>
            </a:pPr>
            <a:r>
              <a:rPr kumimoji="1" lang="zh-CN" altLang="en-US" dirty="0"/>
              <a:t>例如：键盘、鼠标的触觉反馈，文件操作的视觉反馈等</a:t>
            </a:r>
            <a:endParaRPr kumimoji="1" lang="en-US" altLang="zh-CN" dirty="0"/>
          </a:p>
          <a:p>
            <a:pPr lvl="3" eaLnBrk="1" hangingPunct="1">
              <a:buFontTx/>
              <a:buNone/>
              <a:defRPr/>
            </a:pPr>
            <a:endParaRPr kumimoji="1" lang="zh-CN" altLang="en-US" dirty="0"/>
          </a:p>
          <a:p>
            <a:pPr lvl="2" eaLnBrk="1" hangingPunct="1">
              <a:defRPr/>
            </a:pPr>
            <a:r>
              <a:rPr kumimoji="1" lang="zh-CN" altLang="en-US" dirty="0"/>
              <a:t>反馈可以有各种形式：视觉、听觉、触觉或其组合</a:t>
            </a:r>
          </a:p>
          <a:p>
            <a:pPr lvl="2" eaLnBrk="1" hangingPunct="1">
              <a:defRPr/>
            </a:pPr>
            <a:r>
              <a:rPr kumimoji="1" lang="zh-CN" altLang="en-US" dirty="0"/>
              <a:t>如何提供反馈</a:t>
            </a:r>
            <a:r>
              <a:rPr kumimoji="1" lang="zh-CN" altLang="en-US" dirty="0">
                <a:solidFill>
                  <a:schemeClr val="accent2">
                    <a:lumMod val="75000"/>
                  </a:schemeClr>
                </a:solidFill>
              </a:rPr>
              <a:t>依赖于使用上下文</a:t>
            </a:r>
          </a:p>
        </p:txBody>
      </p:sp>
      <p:pic>
        <p:nvPicPr>
          <p:cNvPr id="46085" name="Picture 4">
            <a:extLst>
              <a:ext uri="{FF2B5EF4-FFF2-40B4-BE49-F238E27FC236}">
                <a16:creationId xmlns:a16="http://schemas.microsoft.com/office/drawing/2014/main" id="{9B9E7BE1-CE57-A56F-FB14-91544A33F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5268913"/>
            <a:ext cx="2641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40">
                                            <p:txEl>
                                              <p:pRg st="2" end="2"/>
                                            </p:txEl>
                                          </p:spTgt>
                                        </p:tgtEl>
                                        <p:attrNameLst>
                                          <p:attrName>style.visibility</p:attrName>
                                        </p:attrNameLst>
                                      </p:cBhvr>
                                      <p:to>
                                        <p:strVal val="visible"/>
                                      </p:to>
                                    </p:set>
                                    <p:animEffect transition="in" filter="blinds(horizontal)">
                                      <p:cBhvr>
                                        <p:cTn id="7" dur="500"/>
                                        <p:tgtEl>
                                          <p:spTgt spid="3994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40">
                                            <p:txEl>
                                              <p:pRg st="3" end="3"/>
                                            </p:txEl>
                                          </p:spTgt>
                                        </p:tgtEl>
                                        <p:attrNameLst>
                                          <p:attrName>style.visibility</p:attrName>
                                        </p:attrNameLst>
                                      </p:cBhvr>
                                      <p:to>
                                        <p:strVal val="visible"/>
                                      </p:to>
                                    </p:set>
                                    <p:animEffect transition="in" filter="blinds(horizontal)">
                                      <p:cBhvr>
                                        <p:cTn id="10" dur="500"/>
                                        <p:tgtEl>
                                          <p:spTgt spid="39940">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9940">
                                            <p:txEl>
                                              <p:pRg st="5" end="5"/>
                                            </p:txEl>
                                          </p:spTgt>
                                        </p:tgtEl>
                                        <p:attrNameLst>
                                          <p:attrName>style.visibility</p:attrName>
                                        </p:attrNameLst>
                                      </p:cBhvr>
                                      <p:to>
                                        <p:strVal val="visible"/>
                                      </p:to>
                                    </p:set>
                                    <p:anim calcmode="lin" valueType="num">
                                      <p:cBhvr additive="base">
                                        <p:cTn id="15" dur="500" fill="hold"/>
                                        <p:tgtEl>
                                          <p:spTgt spid="39940">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940">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9940">
                                            <p:txEl>
                                              <p:pRg st="6" end="6"/>
                                            </p:txEl>
                                          </p:spTgt>
                                        </p:tgtEl>
                                        <p:attrNameLst>
                                          <p:attrName>style.visibility</p:attrName>
                                        </p:attrNameLst>
                                      </p:cBhvr>
                                      <p:to>
                                        <p:strVal val="visible"/>
                                      </p:to>
                                    </p:set>
                                    <p:anim calcmode="lin" valueType="num">
                                      <p:cBhvr additive="base">
                                        <p:cTn id="19" dur="500" fill="hold"/>
                                        <p:tgtEl>
                                          <p:spTgt spid="3994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0">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0">
                                            <p:txEl>
                                              <p:pRg st="7" end="7"/>
                                            </p:txEl>
                                          </p:spTgt>
                                        </p:tgtEl>
                                        <p:attrNameLst>
                                          <p:attrName>style.visibility</p:attrName>
                                        </p:attrNameLst>
                                      </p:cBhvr>
                                      <p:to>
                                        <p:strVal val="visible"/>
                                      </p:to>
                                    </p:set>
                                    <p:anim calcmode="lin" valueType="num">
                                      <p:cBhvr additive="base">
                                        <p:cTn id="23" dur="500" fill="hold"/>
                                        <p:tgtEl>
                                          <p:spTgt spid="39940">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940">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40">
                                            <p:txEl>
                                              <p:pRg st="9" end="9"/>
                                            </p:txEl>
                                          </p:spTgt>
                                        </p:tgtEl>
                                        <p:attrNameLst>
                                          <p:attrName>style.visibility</p:attrName>
                                        </p:attrNameLst>
                                      </p:cBhvr>
                                      <p:to>
                                        <p:strVal val="visible"/>
                                      </p:to>
                                    </p:set>
                                    <p:anim calcmode="lin" valueType="num">
                                      <p:cBhvr additive="base">
                                        <p:cTn id="27" dur="500" fill="hold"/>
                                        <p:tgtEl>
                                          <p:spTgt spid="39940">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940">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9940">
                                            <p:txEl>
                                              <p:pRg st="10" end="10"/>
                                            </p:txEl>
                                          </p:spTgt>
                                        </p:tgtEl>
                                        <p:attrNameLst>
                                          <p:attrName>style.visibility</p:attrName>
                                        </p:attrNameLst>
                                      </p:cBhvr>
                                      <p:to>
                                        <p:strVal val="visible"/>
                                      </p:to>
                                    </p:set>
                                    <p:anim calcmode="lin" valueType="num">
                                      <p:cBhvr additive="base">
                                        <p:cTn id="31" dur="500" fill="hold"/>
                                        <p:tgtEl>
                                          <p:spTgt spid="39940">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FA910EC1-6A8C-120A-1742-2545C1EDB3F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C35FF88-EDBF-4B4E-BC82-E2AC528BC9ED}" type="slidenum">
              <a:rPr altLang="zh-CN" sz="1800"/>
              <a:pPr/>
              <a:t>37</a:t>
            </a:fld>
            <a:endParaRPr lang="zh-CN" altLang="zh-CN" sz="1800"/>
          </a:p>
        </p:txBody>
      </p:sp>
      <p:sp>
        <p:nvSpPr>
          <p:cNvPr id="48131" name="Rectangle 2">
            <a:extLst>
              <a:ext uri="{FF2B5EF4-FFF2-40B4-BE49-F238E27FC236}">
                <a16:creationId xmlns:a16="http://schemas.microsoft.com/office/drawing/2014/main" id="{3A343079-5BAE-E8DC-DA72-29968367A5F3}"/>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0964" name="Rectangle 3">
            <a:extLst>
              <a:ext uri="{FF2B5EF4-FFF2-40B4-BE49-F238E27FC236}">
                <a16:creationId xmlns:a16="http://schemas.microsoft.com/office/drawing/2014/main" id="{83865B88-7526-4B01-1821-A9393C98109F}"/>
              </a:ext>
            </a:extLst>
          </p:cNvPr>
          <p:cNvSpPr>
            <a:spLocks noGrp="1" noChangeArrowheads="1"/>
          </p:cNvSpPr>
          <p:nvPr>
            <p:ph idx="1"/>
          </p:nvPr>
        </p:nvSpPr>
        <p:spPr>
          <a:xfrm>
            <a:off x="685800" y="1066800"/>
            <a:ext cx="8029575" cy="4522788"/>
          </a:xfrm>
        </p:spPr>
        <p:txBody>
          <a:bodyPr/>
          <a:lstStyle/>
          <a:p>
            <a:pPr lvl="1" eaLnBrk="1" hangingPunct="1"/>
            <a:r>
              <a:rPr lang="zh-CN" altLang="en-US" b="1">
                <a:solidFill>
                  <a:srgbClr val="FF3300"/>
                </a:solidFill>
              </a:rPr>
              <a:t>限制</a:t>
            </a:r>
            <a:r>
              <a:rPr lang="zh-CN" altLang="en-US"/>
              <a:t>：即对用户在特定时刻可执行操作的限制</a:t>
            </a:r>
          </a:p>
          <a:p>
            <a:pPr lvl="2" eaLnBrk="1" hangingPunct="1"/>
            <a:r>
              <a:rPr lang="zh-CN" altLang="en-US"/>
              <a:t>例如：将在当前系统状态下不可执行的菜单命令置为灰色（图</a:t>
            </a:r>
            <a:r>
              <a:rPr lang="en-US" altLang="zh-CN"/>
              <a:t>1.8</a:t>
            </a:r>
            <a:r>
              <a:rPr lang="zh-CN" altLang="en-US"/>
              <a:t>）</a:t>
            </a:r>
          </a:p>
          <a:p>
            <a:pPr lvl="2" eaLnBrk="1" hangingPunct="1"/>
            <a:r>
              <a:rPr lang="zh-CN" altLang="en-US"/>
              <a:t>设计原理是对设计空间的限制，避免考虑不可用的设计选择</a:t>
            </a:r>
          </a:p>
        </p:txBody>
      </p:sp>
      <p:pic>
        <p:nvPicPr>
          <p:cNvPr id="40965" name="Picture 4" descr="fig_1_08">
            <a:extLst>
              <a:ext uri="{FF2B5EF4-FFF2-40B4-BE49-F238E27FC236}">
                <a16:creationId xmlns:a16="http://schemas.microsoft.com/office/drawing/2014/main" id="{97E7B79B-3016-5370-2FE2-9869F0362C06}"/>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1979613" y="2781300"/>
            <a:ext cx="46799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Effect transition="in" filter="blinds(horizontal)">
                                      <p:cBhvr>
                                        <p:cTn id="7" dur="500"/>
                                        <p:tgtEl>
                                          <p:spTgt spid="4096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64">
                                            <p:txEl>
                                              <p:pRg st="1" end="1"/>
                                            </p:txEl>
                                          </p:spTgt>
                                        </p:tgtEl>
                                        <p:attrNameLst>
                                          <p:attrName>style.visibility</p:attrName>
                                        </p:attrNameLst>
                                      </p:cBhvr>
                                      <p:to>
                                        <p:strVal val="visible"/>
                                      </p:to>
                                    </p:set>
                                    <p:animEffect transition="in" filter="blinds(horizontal)">
                                      <p:cBhvr>
                                        <p:cTn id="10" dur="500"/>
                                        <p:tgtEl>
                                          <p:spTgt spid="4096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964">
                                            <p:txEl>
                                              <p:pRg st="2" end="2"/>
                                            </p:txEl>
                                          </p:spTgt>
                                        </p:tgtEl>
                                        <p:attrNameLst>
                                          <p:attrName>style.visibility</p:attrName>
                                        </p:attrNameLst>
                                      </p:cBhvr>
                                      <p:to>
                                        <p:strVal val="visible"/>
                                      </p:to>
                                    </p:set>
                                    <p:animEffect transition="in" filter="blinds(horizontal)">
                                      <p:cBhvr>
                                        <p:cTn id="13" dur="500"/>
                                        <p:tgtEl>
                                          <p:spTgt spid="4096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0965"/>
                                        </p:tgtEl>
                                        <p:attrNameLst>
                                          <p:attrName>style.visibility</p:attrName>
                                        </p:attrNameLst>
                                      </p:cBhvr>
                                      <p:to>
                                        <p:strVal val="visible"/>
                                      </p:to>
                                    </p:set>
                                    <p:anim calcmode="lin" valueType="num">
                                      <p:cBhvr additive="base">
                                        <p:cTn id="18" dur="500" fill="hold"/>
                                        <p:tgtEl>
                                          <p:spTgt spid="40965"/>
                                        </p:tgtEl>
                                        <p:attrNameLst>
                                          <p:attrName>ppt_x</p:attrName>
                                        </p:attrNameLst>
                                      </p:cBhvr>
                                      <p:tavLst>
                                        <p:tav tm="0">
                                          <p:val>
                                            <p:strVal val="#ppt_x"/>
                                          </p:val>
                                        </p:tav>
                                        <p:tav tm="100000">
                                          <p:val>
                                            <p:strVal val="#ppt_x"/>
                                          </p:val>
                                        </p:tav>
                                      </p:tavLst>
                                    </p:anim>
                                    <p:anim calcmode="lin" valueType="num">
                                      <p:cBhvr additive="base">
                                        <p:cTn id="19" dur="500" fill="hold"/>
                                        <p:tgtEl>
                                          <p:spTgt spid="40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a:extLst>
              <a:ext uri="{FF2B5EF4-FFF2-40B4-BE49-F238E27FC236}">
                <a16:creationId xmlns:a16="http://schemas.microsoft.com/office/drawing/2014/main" id="{DF847336-A586-DC99-9EF7-8FAEEF374F6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40BC413-F75F-494C-B06A-DF36BBD55696}" type="slidenum">
              <a:rPr altLang="zh-CN" sz="1800"/>
              <a:pPr/>
              <a:t>38</a:t>
            </a:fld>
            <a:endParaRPr lang="zh-CN" altLang="zh-CN" sz="1800"/>
          </a:p>
        </p:txBody>
      </p:sp>
      <p:sp>
        <p:nvSpPr>
          <p:cNvPr id="49155" name="Rectangle 2">
            <a:extLst>
              <a:ext uri="{FF2B5EF4-FFF2-40B4-BE49-F238E27FC236}">
                <a16:creationId xmlns:a16="http://schemas.microsoft.com/office/drawing/2014/main" id="{E36FD2E5-AF75-BF7F-4032-45C6EFFE670F}"/>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1988" name="Rectangle 3">
            <a:extLst>
              <a:ext uri="{FF2B5EF4-FFF2-40B4-BE49-F238E27FC236}">
                <a16:creationId xmlns:a16="http://schemas.microsoft.com/office/drawing/2014/main" id="{A476446F-0A8E-CF5F-61C9-587369515AA6}"/>
              </a:ext>
            </a:extLst>
          </p:cNvPr>
          <p:cNvSpPr>
            <a:spLocks noGrp="1" noChangeArrowheads="1"/>
          </p:cNvSpPr>
          <p:nvPr>
            <p:ph idx="1"/>
          </p:nvPr>
        </p:nvSpPr>
        <p:spPr/>
        <p:txBody>
          <a:bodyPr/>
          <a:lstStyle/>
          <a:p>
            <a:pPr lvl="1" eaLnBrk="1" hangingPunct="1"/>
            <a:r>
              <a:rPr lang="en-US" altLang="zh-CN"/>
              <a:t>Norman</a:t>
            </a:r>
            <a:r>
              <a:rPr lang="zh-CN" altLang="en-US"/>
              <a:t>将限制分为三个类型：</a:t>
            </a:r>
            <a:r>
              <a:rPr lang="zh-CN" altLang="en-US" b="1">
                <a:solidFill>
                  <a:schemeClr val="accent2"/>
                </a:solidFill>
              </a:rPr>
              <a:t>物理</a:t>
            </a:r>
            <a:r>
              <a:rPr lang="zh-CN" altLang="en-US">
                <a:solidFill>
                  <a:schemeClr val="accent2"/>
                </a:solidFill>
              </a:rPr>
              <a:t>、</a:t>
            </a:r>
            <a:r>
              <a:rPr lang="zh-CN" altLang="en-US" b="1">
                <a:solidFill>
                  <a:schemeClr val="accent2"/>
                </a:solidFill>
              </a:rPr>
              <a:t>逻辑</a:t>
            </a:r>
            <a:r>
              <a:rPr lang="zh-CN" altLang="en-US"/>
              <a:t>和</a:t>
            </a:r>
            <a:r>
              <a:rPr lang="zh-CN" altLang="en-US" b="1">
                <a:solidFill>
                  <a:schemeClr val="accent2"/>
                </a:solidFill>
              </a:rPr>
              <a:t>文化限制</a:t>
            </a:r>
          </a:p>
          <a:p>
            <a:pPr lvl="2" eaLnBrk="1" hangingPunct="1"/>
            <a:endParaRPr lang="en-US" altLang="zh-CN" sz="2300" b="1">
              <a:solidFill>
                <a:srgbClr val="FF3300"/>
              </a:solidFill>
            </a:endParaRPr>
          </a:p>
          <a:p>
            <a:pPr lvl="2" eaLnBrk="1" hangingPunct="1"/>
            <a:r>
              <a:rPr lang="zh-CN" altLang="en-US" sz="2300" b="1">
                <a:solidFill>
                  <a:srgbClr val="FF3300"/>
                </a:solidFill>
              </a:rPr>
              <a:t>物理限制：</a:t>
            </a:r>
            <a:r>
              <a:rPr lang="zh-CN" altLang="en-US" sz="2300"/>
              <a:t>对象的物理属性对可能操作的限制</a:t>
            </a:r>
            <a:endParaRPr lang="en-US" altLang="zh-CN" sz="2300"/>
          </a:p>
          <a:p>
            <a:pPr lvl="2" eaLnBrk="1" hangingPunct="1">
              <a:buFont typeface="Wingdings" panose="05000000000000000000" pitchFamily="2" charset="2"/>
              <a:buNone/>
            </a:pPr>
            <a:endParaRPr lang="zh-CN" altLang="en-US" sz="2300"/>
          </a:p>
          <a:p>
            <a:pPr lvl="3" eaLnBrk="1" hangingPunct="1">
              <a:buFontTx/>
              <a:buNone/>
            </a:pPr>
            <a:endParaRPr lang="zh-CN" altLang="en-US"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r>
              <a:rPr lang="zh-CN" altLang="en-US" sz="2000"/>
              <a:t>操作仅依赖于对象的属性，无需特殊的训练</a:t>
            </a:r>
          </a:p>
          <a:p>
            <a:pPr eaLnBrk="1" hangingPunct="1">
              <a:buFontTx/>
              <a:buNone/>
            </a:pPr>
            <a:endParaRPr lang="en-US" altLang="zh-CN" sz="2000"/>
          </a:p>
        </p:txBody>
      </p:sp>
      <p:pic>
        <p:nvPicPr>
          <p:cNvPr id="5" name="Picture 4">
            <a:extLst>
              <a:ext uri="{FF2B5EF4-FFF2-40B4-BE49-F238E27FC236}">
                <a16:creationId xmlns:a16="http://schemas.microsoft.com/office/drawing/2014/main" id="{C288C204-9EE2-07F4-27D6-E4871CFDE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2359025"/>
            <a:ext cx="4164013"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8">
                                            <p:txEl>
                                              <p:pRg st="2" end="2"/>
                                            </p:txEl>
                                          </p:spTgt>
                                        </p:tgtEl>
                                        <p:attrNameLst>
                                          <p:attrName>style.visibility</p:attrName>
                                        </p:attrNameLst>
                                      </p:cBhvr>
                                      <p:to>
                                        <p:strVal val="visible"/>
                                      </p:to>
                                    </p:set>
                                    <p:anim calcmode="lin" valueType="num">
                                      <p:cBhvr additive="base">
                                        <p:cTn id="7" dur="500" fill="hold"/>
                                        <p:tgtEl>
                                          <p:spTgt spid="4198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88">
                                            <p:txEl>
                                              <p:pRg st="10" end="10"/>
                                            </p:txEl>
                                          </p:spTgt>
                                        </p:tgtEl>
                                        <p:attrNameLst>
                                          <p:attrName>style.visibility</p:attrName>
                                        </p:attrNameLst>
                                      </p:cBhvr>
                                      <p:to>
                                        <p:strVal val="visible"/>
                                      </p:to>
                                    </p:set>
                                    <p:anim calcmode="lin" valueType="num">
                                      <p:cBhvr additive="base">
                                        <p:cTn id="11" dur="500" fill="hold"/>
                                        <p:tgtEl>
                                          <p:spTgt spid="4198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98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8B64037B-21F9-0BBD-B6B5-02E196AED98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CF8FD5B-554D-487A-9193-FCA55CFD69F3}" type="slidenum">
              <a:rPr altLang="zh-CN" sz="1800"/>
              <a:pPr/>
              <a:t>39</a:t>
            </a:fld>
            <a:endParaRPr lang="zh-CN" altLang="zh-CN" sz="1800"/>
          </a:p>
        </p:txBody>
      </p:sp>
      <p:sp>
        <p:nvSpPr>
          <p:cNvPr id="43011" name="Rectangle 3">
            <a:extLst>
              <a:ext uri="{FF2B5EF4-FFF2-40B4-BE49-F238E27FC236}">
                <a16:creationId xmlns:a16="http://schemas.microsoft.com/office/drawing/2014/main" id="{FB0C14C2-7CCF-9CDB-DF92-48421B45F434}"/>
              </a:ext>
            </a:extLst>
          </p:cNvPr>
          <p:cNvSpPr>
            <a:spLocks noGrp="1" noChangeArrowheads="1"/>
          </p:cNvSpPr>
          <p:nvPr>
            <p:ph idx="1"/>
          </p:nvPr>
        </p:nvSpPr>
        <p:spPr/>
        <p:txBody>
          <a:bodyPr/>
          <a:lstStyle/>
          <a:p>
            <a:pPr lvl="2" eaLnBrk="1" hangingPunct="1">
              <a:defRPr/>
            </a:pPr>
            <a:r>
              <a:rPr lang="zh-CN" altLang="en-US" sz="2300" b="1" dirty="0">
                <a:solidFill>
                  <a:srgbClr val="FF3300"/>
                </a:solidFill>
              </a:rPr>
              <a:t>逻辑限制：</a:t>
            </a:r>
            <a:r>
              <a:rPr kumimoji="1" lang="zh-CN" altLang="en-US" sz="2300" dirty="0"/>
              <a:t>对象的物理属性与可能的操作之间的</a:t>
            </a:r>
            <a:r>
              <a:rPr kumimoji="1" lang="zh-CN" altLang="en-US" sz="2300" dirty="0">
                <a:solidFill>
                  <a:schemeClr val="accent2">
                    <a:lumMod val="75000"/>
                  </a:schemeClr>
                </a:solidFill>
              </a:rPr>
              <a:t>逻辑关系</a:t>
            </a:r>
            <a:endParaRPr kumimoji="1" lang="en-US" altLang="zh-CN" sz="2300" dirty="0">
              <a:solidFill>
                <a:schemeClr val="accent2">
                  <a:lumMod val="75000"/>
                </a:schemeClr>
              </a:solidFill>
            </a:endParaRPr>
          </a:p>
          <a:p>
            <a:pPr lvl="2" eaLnBrk="1" hangingPunct="1">
              <a:buFont typeface="Wingdings" panose="05000000000000000000" pitchFamily="2" charset="2"/>
              <a:buNone/>
              <a:defRPr/>
            </a:pPr>
            <a:endParaRPr kumimoji="1" lang="zh-CN" altLang="en-US" sz="2300" dirty="0">
              <a:solidFill>
                <a:schemeClr val="accent2">
                  <a:lumMod val="75000"/>
                </a:schemeClr>
              </a:solidFill>
            </a:endParaRPr>
          </a:p>
          <a:p>
            <a:pPr lvl="3" eaLnBrk="1" hangingPunct="1">
              <a:defRPr/>
            </a:pPr>
            <a:r>
              <a:rPr kumimoji="1" lang="zh-CN" altLang="en-US" sz="2000" dirty="0"/>
              <a:t>例如：应答机上的弹子与小孔之间的关系</a:t>
            </a:r>
          </a:p>
          <a:p>
            <a:pPr lvl="3" eaLnBrk="1" hangingPunct="1">
              <a:defRPr/>
            </a:pPr>
            <a:r>
              <a:rPr kumimoji="1" lang="zh-CN" altLang="en-US" sz="2000" dirty="0"/>
              <a:t>例如：将当前系统状态下不可执行的菜单命令置为灰色</a:t>
            </a:r>
            <a:endParaRPr kumimoji="1" lang="en-US" altLang="zh-CN" sz="2000" dirty="0"/>
          </a:p>
          <a:p>
            <a:pPr lvl="3" eaLnBrk="1" hangingPunct="1">
              <a:defRPr/>
            </a:pPr>
            <a:endParaRPr kumimoji="1" lang="zh-CN" altLang="en-US" sz="2000" dirty="0"/>
          </a:p>
          <a:p>
            <a:pPr lvl="3" eaLnBrk="1" hangingPunct="1">
              <a:defRPr/>
            </a:pPr>
            <a:r>
              <a:rPr kumimoji="1" lang="zh-CN" altLang="en-US" sz="2000" dirty="0"/>
              <a:t>用户可</a:t>
            </a:r>
            <a:r>
              <a:rPr kumimoji="1" lang="zh-CN" altLang="en-US" sz="2000" dirty="0">
                <a:solidFill>
                  <a:schemeClr val="accent2">
                    <a:lumMod val="75000"/>
                  </a:schemeClr>
                </a:solidFill>
              </a:rPr>
              <a:t>据常识推理可能的操作</a:t>
            </a:r>
          </a:p>
          <a:p>
            <a:pPr eaLnBrk="1" hangingPunct="1">
              <a:defRPr/>
            </a:pP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4CB1923B-F59A-3464-904C-F8E3D1A5AD4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6106DB6-39B5-4125-B4B3-1FF7A8056A90}" type="slidenum">
              <a:rPr altLang="zh-CN" sz="1800"/>
              <a:pPr/>
              <a:t>4</a:t>
            </a:fld>
            <a:endParaRPr lang="zh-CN" altLang="zh-CN" sz="1800"/>
          </a:p>
        </p:txBody>
      </p:sp>
      <p:sp>
        <p:nvSpPr>
          <p:cNvPr id="9219" name="Rectangle 2">
            <a:extLst>
              <a:ext uri="{FF2B5EF4-FFF2-40B4-BE49-F238E27FC236}">
                <a16:creationId xmlns:a16="http://schemas.microsoft.com/office/drawing/2014/main" id="{F650E53A-E98C-EAA6-B2C0-41ABC459C2C8}"/>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9220" name="Rectangle 3">
            <a:extLst>
              <a:ext uri="{FF2B5EF4-FFF2-40B4-BE49-F238E27FC236}">
                <a16:creationId xmlns:a16="http://schemas.microsoft.com/office/drawing/2014/main" id="{86C33E14-4471-9FD5-84B5-E977706A049C}"/>
              </a:ext>
            </a:extLst>
          </p:cNvPr>
          <p:cNvSpPr>
            <a:spLocks noGrp="1" noChangeArrowheads="1"/>
          </p:cNvSpPr>
          <p:nvPr>
            <p:ph idx="1"/>
          </p:nvPr>
        </p:nvSpPr>
        <p:spPr/>
        <p:txBody>
          <a:bodyPr/>
          <a:lstStyle/>
          <a:p>
            <a:pPr eaLnBrk="1" hangingPunct="1"/>
            <a:r>
              <a:rPr lang="zh-CN" altLang="en-US"/>
              <a:t>产品的</a:t>
            </a:r>
            <a:r>
              <a:rPr lang="zh-CN" altLang="en-US" b="1">
                <a:solidFill>
                  <a:srgbClr val="C00000"/>
                </a:solidFill>
              </a:rPr>
              <a:t>功能性</a:t>
            </a:r>
            <a:r>
              <a:rPr lang="zh-CN" altLang="en-US"/>
              <a:t>（</a:t>
            </a:r>
            <a:r>
              <a:rPr lang="en-US" altLang="zh-CN"/>
              <a:t>Functionality</a:t>
            </a:r>
            <a:r>
              <a:rPr lang="zh-CN" altLang="en-US"/>
              <a:t>）</a:t>
            </a:r>
          </a:p>
          <a:p>
            <a:pPr lvl="1" eaLnBrk="1" hangingPunct="1"/>
            <a:r>
              <a:rPr lang="zh-CN" altLang="en-US"/>
              <a:t>概括而言，即产品</a:t>
            </a:r>
            <a:r>
              <a:rPr lang="zh-CN" altLang="en-US" b="1">
                <a:solidFill>
                  <a:srgbClr val="C00000"/>
                </a:solidFill>
              </a:rPr>
              <a:t>必须完成的工作</a:t>
            </a:r>
            <a:r>
              <a:rPr lang="zh-CN" altLang="en-US"/>
              <a:t>（或任务）</a:t>
            </a:r>
          </a:p>
          <a:p>
            <a:pPr lvl="2" eaLnBrk="1" hangingPunct="1"/>
            <a:r>
              <a:rPr lang="zh-CN" altLang="en-US"/>
              <a:t>例如：办公软件必须完成文档编辑、存储和打印等</a:t>
            </a:r>
          </a:p>
          <a:p>
            <a:pPr eaLnBrk="1" hangingPunct="1"/>
            <a:r>
              <a:rPr lang="zh-CN" altLang="en-US"/>
              <a:t>产品的</a:t>
            </a:r>
            <a:r>
              <a:rPr lang="zh-CN" altLang="en-US" b="1">
                <a:solidFill>
                  <a:srgbClr val="C00000"/>
                </a:solidFill>
              </a:rPr>
              <a:t>可用性</a:t>
            </a:r>
            <a:r>
              <a:rPr lang="zh-CN" altLang="en-US"/>
              <a:t>（</a:t>
            </a:r>
            <a:r>
              <a:rPr lang="en-US" altLang="zh-CN"/>
              <a:t>Usability</a:t>
            </a:r>
            <a:r>
              <a:rPr lang="zh-CN" altLang="en-US"/>
              <a:t>）</a:t>
            </a:r>
          </a:p>
          <a:p>
            <a:pPr lvl="1" eaLnBrk="1" hangingPunct="1"/>
            <a:r>
              <a:rPr lang="zh-CN" altLang="en-US"/>
              <a:t>概括而言，意指交互式产品</a:t>
            </a:r>
            <a:r>
              <a:rPr lang="zh-CN" altLang="en-US" b="1">
                <a:solidFill>
                  <a:srgbClr val="C00000"/>
                </a:solidFill>
              </a:rPr>
              <a:t>易于人类用户所使用</a:t>
            </a:r>
          </a:p>
          <a:p>
            <a:pPr lvl="2" eaLnBrk="1" hangingPunct="1"/>
            <a:r>
              <a:rPr lang="zh-CN" altLang="en-US"/>
              <a:t>例如：易于学习、易于理解、易于操作</a:t>
            </a:r>
          </a:p>
          <a:p>
            <a:pPr eaLnBrk="1" hangingPunct="1"/>
            <a:r>
              <a:rPr lang="zh-CN" altLang="en-US" b="1">
                <a:solidFill>
                  <a:srgbClr val="C00000"/>
                </a:solidFill>
              </a:rPr>
              <a:t>交互设计</a:t>
            </a:r>
            <a:r>
              <a:rPr lang="zh-CN" altLang="en-US"/>
              <a:t>和</a:t>
            </a:r>
            <a:r>
              <a:rPr lang="zh-CN" altLang="en-US" b="1">
                <a:solidFill>
                  <a:srgbClr val="C00000"/>
                </a:solidFill>
              </a:rPr>
              <a:t>系统设计</a:t>
            </a:r>
            <a:r>
              <a:rPr lang="zh-CN" altLang="en-US"/>
              <a:t>之区别</a:t>
            </a:r>
          </a:p>
        </p:txBody>
      </p:sp>
      <p:pic>
        <p:nvPicPr>
          <p:cNvPr id="9221" name="Picture 5">
            <a:extLst>
              <a:ext uri="{FF2B5EF4-FFF2-40B4-BE49-F238E27FC236}">
                <a16:creationId xmlns:a16="http://schemas.microsoft.com/office/drawing/2014/main" id="{38604387-CCE5-DAD6-7216-BA95C4027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005263"/>
            <a:ext cx="4967288"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a:extLst>
              <a:ext uri="{FF2B5EF4-FFF2-40B4-BE49-F238E27FC236}">
                <a16:creationId xmlns:a16="http://schemas.microsoft.com/office/drawing/2014/main" id="{6024EFD4-4B6D-B0FF-E2F3-D151364C41A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5568A04-BD2E-43A7-9C1F-9D29F7C3AF49}" type="slidenum">
              <a:rPr altLang="zh-CN" sz="1800"/>
              <a:pPr/>
              <a:t>40</a:t>
            </a:fld>
            <a:endParaRPr lang="zh-CN" altLang="zh-CN" sz="1800"/>
          </a:p>
        </p:txBody>
      </p:sp>
      <p:sp>
        <p:nvSpPr>
          <p:cNvPr id="51203" name="Rectangle 2">
            <a:extLst>
              <a:ext uri="{FF2B5EF4-FFF2-40B4-BE49-F238E27FC236}">
                <a16:creationId xmlns:a16="http://schemas.microsoft.com/office/drawing/2014/main" id="{40409ACD-46E6-085B-CB08-0B7E82EAE21A}"/>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4036" name="Rectangle 3">
            <a:extLst>
              <a:ext uri="{FF2B5EF4-FFF2-40B4-BE49-F238E27FC236}">
                <a16:creationId xmlns:a16="http://schemas.microsoft.com/office/drawing/2014/main" id="{8CDB8D79-7726-750B-0F7F-57446CC2C33B}"/>
              </a:ext>
            </a:extLst>
          </p:cNvPr>
          <p:cNvSpPr>
            <a:spLocks noGrp="1" noChangeArrowheads="1"/>
          </p:cNvSpPr>
          <p:nvPr>
            <p:ph idx="1"/>
          </p:nvPr>
        </p:nvSpPr>
        <p:spPr/>
        <p:txBody>
          <a:bodyPr/>
          <a:lstStyle/>
          <a:p>
            <a:pPr lvl="1" eaLnBrk="1" hangingPunct="1">
              <a:defRPr/>
            </a:pPr>
            <a:r>
              <a:rPr kumimoji="1" lang="zh-CN" altLang="en-US" b="1" dirty="0">
                <a:solidFill>
                  <a:srgbClr val="FF3300"/>
                </a:solidFill>
              </a:rPr>
              <a:t>文化限制</a:t>
            </a:r>
            <a:r>
              <a:rPr kumimoji="1" lang="zh-CN" altLang="en-US" dirty="0"/>
              <a:t>：依赖于</a:t>
            </a:r>
            <a:r>
              <a:rPr kumimoji="1" lang="zh-CN" altLang="en-US" dirty="0">
                <a:solidFill>
                  <a:schemeClr val="accent2">
                    <a:lumMod val="75000"/>
                  </a:schemeClr>
                </a:solidFill>
              </a:rPr>
              <a:t>用户所接受的惯例</a:t>
            </a:r>
          </a:p>
          <a:p>
            <a:pPr lvl="2" eaLnBrk="1" hangingPunct="1">
              <a:defRPr/>
            </a:pPr>
            <a:r>
              <a:rPr kumimoji="1" lang="zh-CN" altLang="en-US" dirty="0"/>
              <a:t>例如：交通灯使用三种颜色表示停止、通行和准备</a:t>
            </a:r>
          </a:p>
          <a:p>
            <a:pPr lvl="2" eaLnBrk="1" hangingPunct="1">
              <a:defRPr/>
            </a:pPr>
            <a:r>
              <a:rPr kumimoji="1" lang="zh-CN" altLang="en-US" dirty="0"/>
              <a:t>一旦被某个社会团体所接受，就成了公认的惯例</a:t>
            </a:r>
          </a:p>
          <a:p>
            <a:pPr lvl="3" eaLnBrk="1" hangingPunct="1">
              <a:defRPr/>
            </a:pPr>
            <a:r>
              <a:rPr kumimoji="1" lang="zh-CN" altLang="en-US" dirty="0"/>
              <a:t>例如：</a:t>
            </a:r>
            <a:r>
              <a:rPr kumimoji="1" lang="zh-CN" altLang="en-US" dirty="0">
                <a:solidFill>
                  <a:schemeClr val="accent2">
                    <a:lumMod val="75000"/>
                  </a:schemeClr>
                </a:solidFill>
              </a:rPr>
              <a:t>窗口系统</a:t>
            </a:r>
            <a:r>
              <a:rPr kumimoji="1" lang="zh-CN" altLang="en-US" dirty="0"/>
              <a:t>使用了许多惯例来表示信息和操作</a:t>
            </a:r>
            <a:endParaRPr kumimoji="1" lang="en-US" altLang="zh-CN" dirty="0"/>
          </a:p>
          <a:p>
            <a:pPr lvl="3" eaLnBrk="1" hangingPunct="1">
              <a:defRPr/>
            </a:pPr>
            <a:endParaRPr kumimoji="1" lang="en-US" altLang="zh-CN" dirty="0"/>
          </a:p>
          <a:p>
            <a:pPr lvl="3" eaLnBrk="1" hangingPunct="1">
              <a:buFontTx/>
              <a:buNone/>
              <a:defRPr/>
            </a:pPr>
            <a:endParaRPr kumimoji="1" lang="zh-CN" altLang="en-US" dirty="0"/>
          </a:p>
          <a:p>
            <a:pPr lvl="1" eaLnBrk="1" hangingPunct="1">
              <a:defRPr/>
            </a:pPr>
            <a:r>
              <a:rPr kumimoji="1" lang="zh-CN" altLang="en-US" b="1" dirty="0">
                <a:solidFill>
                  <a:srgbClr val="FF3300"/>
                </a:solidFill>
              </a:rPr>
              <a:t>映射</a:t>
            </a:r>
            <a:r>
              <a:rPr kumimoji="1" lang="zh-CN" altLang="en-US" dirty="0"/>
              <a:t>：控制操作和操作效果之间的</a:t>
            </a:r>
            <a:r>
              <a:rPr kumimoji="1" lang="zh-CN" altLang="en-US" dirty="0">
                <a:solidFill>
                  <a:schemeClr val="accent2">
                    <a:lumMod val="75000"/>
                  </a:schemeClr>
                </a:solidFill>
              </a:rPr>
              <a:t>对应关系</a:t>
            </a:r>
          </a:p>
          <a:p>
            <a:pPr lvl="2" eaLnBrk="1" hangingPunct="1">
              <a:defRPr/>
            </a:pPr>
            <a:r>
              <a:rPr kumimoji="1" lang="zh-CN" altLang="en-US" dirty="0"/>
              <a:t>交互式系统通常需要表示这样的关系</a:t>
            </a:r>
          </a:p>
          <a:p>
            <a:pPr lvl="3" eaLnBrk="1" hangingPunct="1">
              <a:defRPr/>
            </a:pPr>
            <a:r>
              <a:rPr kumimoji="1" lang="zh-CN" altLang="en-US" dirty="0"/>
              <a:t>例如：卡带机、</a:t>
            </a:r>
            <a:r>
              <a:rPr kumimoji="1" lang="en-US" altLang="zh-CN" dirty="0"/>
              <a:t>CD</a:t>
            </a:r>
            <a:r>
              <a:rPr kumimoji="1" lang="zh-CN" altLang="en-US" dirty="0"/>
              <a:t>机的按键和行为之间的关系（图</a:t>
            </a:r>
            <a:r>
              <a:rPr kumimoji="1" lang="en-US" altLang="zh-CN" dirty="0"/>
              <a:t>1.9</a:t>
            </a:r>
            <a:r>
              <a:rPr kumimoji="1" lang="zh-CN" altLang="en-US" dirty="0"/>
              <a:t>）</a:t>
            </a:r>
          </a:p>
        </p:txBody>
      </p:sp>
      <p:pic>
        <p:nvPicPr>
          <p:cNvPr id="44037" name="Picture 4" descr="fig_1_09">
            <a:extLst>
              <a:ext uri="{FF2B5EF4-FFF2-40B4-BE49-F238E27FC236}">
                <a16:creationId xmlns:a16="http://schemas.microsoft.com/office/drawing/2014/main" id="{C9416967-3CF1-0C2A-47BE-76DB54151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4000500"/>
            <a:ext cx="673893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6">
                                            <p:txEl>
                                              <p:pRg st="6" end="6"/>
                                            </p:txEl>
                                          </p:spTgt>
                                        </p:tgtEl>
                                        <p:attrNameLst>
                                          <p:attrName>style.visibility</p:attrName>
                                        </p:attrNameLst>
                                      </p:cBhvr>
                                      <p:to>
                                        <p:strVal val="visible"/>
                                      </p:to>
                                    </p:set>
                                    <p:animEffect transition="in" filter="blinds(horizontal)">
                                      <p:cBhvr>
                                        <p:cTn id="7" dur="500"/>
                                        <p:tgtEl>
                                          <p:spTgt spid="44036">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6">
                                            <p:txEl>
                                              <p:pRg st="7" end="7"/>
                                            </p:txEl>
                                          </p:spTgt>
                                        </p:tgtEl>
                                        <p:attrNameLst>
                                          <p:attrName>style.visibility</p:attrName>
                                        </p:attrNameLst>
                                      </p:cBhvr>
                                      <p:to>
                                        <p:strVal val="visible"/>
                                      </p:to>
                                    </p:set>
                                    <p:animEffect transition="in" filter="blinds(horizontal)">
                                      <p:cBhvr>
                                        <p:cTn id="10" dur="500"/>
                                        <p:tgtEl>
                                          <p:spTgt spid="44036">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036">
                                            <p:txEl>
                                              <p:pRg st="8" end="8"/>
                                            </p:txEl>
                                          </p:spTgt>
                                        </p:tgtEl>
                                        <p:attrNameLst>
                                          <p:attrName>style.visibility</p:attrName>
                                        </p:attrNameLst>
                                      </p:cBhvr>
                                      <p:to>
                                        <p:strVal val="visible"/>
                                      </p:to>
                                    </p:set>
                                    <p:animEffect transition="in" filter="blinds(horizontal)">
                                      <p:cBhvr>
                                        <p:cTn id="13" dur="500"/>
                                        <p:tgtEl>
                                          <p:spTgt spid="44036">
                                            <p:txEl>
                                              <p:pRg st="8" end="8"/>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4037"/>
                                        </p:tgtEl>
                                        <p:attrNameLst>
                                          <p:attrName>style.visibility</p:attrName>
                                        </p:attrNameLst>
                                      </p:cBhvr>
                                      <p:to>
                                        <p:strVal val="visible"/>
                                      </p:to>
                                    </p:set>
                                    <p:anim calcmode="lin" valueType="num">
                                      <p:cBhvr additive="base">
                                        <p:cTn id="18" dur="500" fill="hold"/>
                                        <p:tgtEl>
                                          <p:spTgt spid="44037"/>
                                        </p:tgtEl>
                                        <p:attrNameLst>
                                          <p:attrName>ppt_x</p:attrName>
                                        </p:attrNameLst>
                                      </p:cBhvr>
                                      <p:tavLst>
                                        <p:tav tm="0">
                                          <p:val>
                                            <p:strVal val="#ppt_x"/>
                                          </p:val>
                                        </p:tav>
                                        <p:tav tm="100000">
                                          <p:val>
                                            <p:strVal val="#ppt_x"/>
                                          </p:val>
                                        </p:tav>
                                      </p:tavLst>
                                    </p:anim>
                                    <p:anim calcmode="lin" valueType="num">
                                      <p:cBhvr additive="base">
                                        <p:cTn id="19"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a:extLst>
              <a:ext uri="{FF2B5EF4-FFF2-40B4-BE49-F238E27FC236}">
                <a16:creationId xmlns:a16="http://schemas.microsoft.com/office/drawing/2014/main" id="{B5C6AF5B-B3A0-74B6-475B-0760B0434DA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0E8E770-2CFB-4F67-A809-EA8F729433B9}" type="slidenum">
              <a:rPr altLang="zh-CN" sz="1800"/>
              <a:pPr/>
              <a:t>41</a:t>
            </a:fld>
            <a:endParaRPr lang="zh-CN" altLang="zh-CN" sz="1800"/>
          </a:p>
        </p:txBody>
      </p:sp>
      <p:sp>
        <p:nvSpPr>
          <p:cNvPr id="53251" name="Rectangle 2">
            <a:extLst>
              <a:ext uri="{FF2B5EF4-FFF2-40B4-BE49-F238E27FC236}">
                <a16:creationId xmlns:a16="http://schemas.microsoft.com/office/drawing/2014/main" id="{F8FBA5A2-1E83-756F-6FFF-28E0202C5C3C}"/>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5060" name="Rectangle 3">
            <a:extLst>
              <a:ext uri="{FF2B5EF4-FFF2-40B4-BE49-F238E27FC236}">
                <a16:creationId xmlns:a16="http://schemas.microsoft.com/office/drawing/2014/main" id="{8F82E40E-999A-6D3A-46FC-8EB46BEC16DB}"/>
              </a:ext>
            </a:extLst>
          </p:cNvPr>
          <p:cNvSpPr>
            <a:spLocks noGrp="1" noChangeArrowheads="1"/>
          </p:cNvSpPr>
          <p:nvPr>
            <p:ph idx="1"/>
          </p:nvPr>
        </p:nvSpPr>
        <p:spPr>
          <a:xfrm>
            <a:off x="685800" y="1066800"/>
            <a:ext cx="7958138" cy="4419600"/>
          </a:xfrm>
        </p:spPr>
        <p:txBody>
          <a:bodyPr/>
          <a:lstStyle/>
          <a:p>
            <a:pPr lvl="3" eaLnBrk="1" hangingPunct="1">
              <a:defRPr/>
            </a:pPr>
            <a:r>
              <a:rPr kumimoji="1" lang="zh-CN" altLang="en-US" dirty="0"/>
              <a:t>例如：键盘上箭头键和屏幕上光标移动的关系（图</a:t>
            </a:r>
            <a:r>
              <a:rPr kumimoji="1" lang="en-US" altLang="zh-CN" dirty="0"/>
              <a:t>1.10</a:t>
            </a:r>
            <a:r>
              <a:rPr kumimoji="1" lang="zh-CN" altLang="en-US" dirty="0"/>
              <a:t>）</a:t>
            </a:r>
            <a:endParaRPr kumimoji="1" lang="en-US" altLang="zh-CN" dirty="0"/>
          </a:p>
          <a:p>
            <a:pPr lvl="3" eaLnBrk="1" hangingPunct="1">
              <a:defRPr/>
            </a:pPr>
            <a:endParaRPr kumimoji="1" lang="en-US" altLang="zh-CN" dirty="0"/>
          </a:p>
          <a:p>
            <a:pPr lvl="3" eaLnBrk="1" hangingPunct="1">
              <a:defRPr/>
            </a:pPr>
            <a:endParaRPr kumimoji="1" lang="en-US" altLang="zh-CN" dirty="0"/>
          </a:p>
          <a:p>
            <a:pPr lvl="3" eaLnBrk="1" hangingPunct="1">
              <a:defRPr/>
            </a:pPr>
            <a:endParaRPr kumimoji="1" lang="en-US" altLang="zh-CN" dirty="0"/>
          </a:p>
          <a:p>
            <a:pPr lvl="3" eaLnBrk="1" hangingPunct="1">
              <a:defRPr/>
            </a:pPr>
            <a:endParaRPr kumimoji="1" lang="en-US" altLang="zh-CN" dirty="0"/>
          </a:p>
          <a:p>
            <a:pPr lvl="3" eaLnBrk="1" hangingPunct="1">
              <a:defRPr/>
            </a:pPr>
            <a:endParaRPr kumimoji="1" lang="en-US" altLang="zh-CN" dirty="0"/>
          </a:p>
          <a:p>
            <a:pPr lvl="1" eaLnBrk="1" hangingPunct="1">
              <a:defRPr/>
            </a:pPr>
            <a:endParaRPr kumimoji="1" lang="en-US" altLang="zh-CN" b="1" dirty="0">
              <a:solidFill>
                <a:srgbClr val="FF3300"/>
              </a:solidFill>
            </a:endParaRPr>
          </a:p>
          <a:p>
            <a:pPr lvl="1" eaLnBrk="1" hangingPunct="1">
              <a:defRPr/>
            </a:pPr>
            <a:r>
              <a:rPr kumimoji="1" lang="zh-CN" altLang="en-US" b="1" dirty="0">
                <a:solidFill>
                  <a:srgbClr val="FF3300"/>
                </a:solidFill>
              </a:rPr>
              <a:t>一致性</a:t>
            </a:r>
            <a:r>
              <a:rPr kumimoji="1" lang="zh-CN" altLang="en-US" dirty="0"/>
              <a:t>：在</a:t>
            </a:r>
            <a:r>
              <a:rPr kumimoji="1" lang="en-US" altLang="zh-CN" dirty="0"/>
              <a:t>UI</a:t>
            </a:r>
            <a:r>
              <a:rPr kumimoji="1" lang="zh-CN" altLang="en-US" dirty="0"/>
              <a:t>设计中，</a:t>
            </a:r>
            <a:r>
              <a:rPr kumimoji="1" lang="zh-CN" altLang="en-US" dirty="0">
                <a:solidFill>
                  <a:schemeClr val="accent2">
                    <a:lumMod val="75000"/>
                  </a:schemeClr>
                </a:solidFill>
              </a:rPr>
              <a:t>类似的任务应使用类似的操作和表示</a:t>
            </a:r>
          </a:p>
          <a:p>
            <a:pPr lvl="2" eaLnBrk="1" hangingPunct="1">
              <a:defRPr/>
            </a:pPr>
            <a:endParaRPr kumimoji="1" lang="en-US" altLang="zh-CN" dirty="0"/>
          </a:p>
          <a:p>
            <a:pPr lvl="2" eaLnBrk="1" hangingPunct="1">
              <a:defRPr/>
            </a:pPr>
            <a:r>
              <a:rPr kumimoji="1" lang="zh-CN" altLang="en-US" dirty="0"/>
              <a:t>保持界面设计的一致性的优点在于</a:t>
            </a:r>
            <a:r>
              <a:rPr kumimoji="1" lang="zh-CN" altLang="en-US" dirty="0">
                <a:solidFill>
                  <a:schemeClr val="accent2">
                    <a:lumMod val="75000"/>
                  </a:schemeClr>
                </a:solidFill>
              </a:rPr>
              <a:t>易学、易懂和易用</a:t>
            </a:r>
          </a:p>
          <a:p>
            <a:pPr lvl="3" eaLnBrk="1" hangingPunct="1">
              <a:defRPr/>
            </a:pPr>
            <a:endParaRPr kumimoji="1" lang="zh-CN" altLang="en-US" dirty="0"/>
          </a:p>
          <a:p>
            <a:pPr eaLnBrk="1" hangingPunct="1">
              <a:buFontTx/>
              <a:buNone/>
              <a:defRPr/>
            </a:pPr>
            <a:endParaRPr kumimoji="1" lang="en-US" altLang="zh-CN" dirty="0"/>
          </a:p>
        </p:txBody>
      </p:sp>
      <p:pic>
        <p:nvPicPr>
          <p:cNvPr id="53253" name="Picture 4" descr="fig_1_10">
            <a:extLst>
              <a:ext uri="{FF2B5EF4-FFF2-40B4-BE49-F238E27FC236}">
                <a16:creationId xmlns:a16="http://schemas.microsoft.com/office/drawing/2014/main" id="{0A985709-04F7-2927-8E30-CCD3DB4B5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8925"/>
            <a:ext cx="7669212"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60">
                                            <p:txEl>
                                              <p:pRg st="7" end="7"/>
                                            </p:txEl>
                                          </p:spTgt>
                                        </p:tgtEl>
                                        <p:attrNameLst>
                                          <p:attrName>style.visibility</p:attrName>
                                        </p:attrNameLst>
                                      </p:cBhvr>
                                      <p:to>
                                        <p:strVal val="visible"/>
                                      </p:to>
                                    </p:set>
                                    <p:animEffect transition="in" filter="blinds(horizontal)">
                                      <p:cBhvr>
                                        <p:cTn id="7" dur="500"/>
                                        <p:tgtEl>
                                          <p:spTgt spid="45060">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60">
                                            <p:txEl>
                                              <p:pRg st="9" end="9"/>
                                            </p:txEl>
                                          </p:spTgt>
                                        </p:tgtEl>
                                        <p:attrNameLst>
                                          <p:attrName>style.visibility</p:attrName>
                                        </p:attrNameLst>
                                      </p:cBhvr>
                                      <p:to>
                                        <p:strVal val="visible"/>
                                      </p:to>
                                    </p:set>
                                    <p:animEffect transition="in" filter="blinds(horizontal)">
                                      <p:cBhvr>
                                        <p:cTn id="10" dur="500"/>
                                        <p:tgtEl>
                                          <p:spTgt spid="450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E2A1959A-5D3F-4FF8-5BE5-CBF19DC1B99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28526FE-98B3-4D7F-B8BB-8D52D8AEBABA}" type="slidenum">
              <a:rPr altLang="zh-CN" sz="1800"/>
              <a:pPr/>
              <a:t>42</a:t>
            </a:fld>
            <a:endParaRPr lang="zh-CN" altLang="zh-CN" sz="1800"/>
          </a:p>
        </p:txBody>
      </p:sp>
      <p:pic>
        <p:nvPicPr>
          <p:cNvPr id="55299" name="Picture 2" descr="https://timgsa.baidu.com/timg?image&amp;quality=80&amp;size=b9999_10000&amp;sec=1504697144779&amp;di=97fc47387fc6133c83af39d2d5311fef&amp;imgtype=0&amp;src=http%3A%2F%2Fs14.sinaimg.cn%2Fmw690%2F0040xkJ0zy6Mro1vJBb8d%26690">
            <a:extLst>
              <a:ext uri="{FF2B5EF4-FFF2-40B4-BE49-F238E27FC236}">
                <a16:creationId xmlns:a16="http://schemas.microsoft.com/office/drawing/2014/main" id="{7CF641A5-44D3-01E5-A58C-4B964ADE1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1438"/>
            <a:ext cx="5072063"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6" descr="https://ss1.bdstatic.com/70cFuXSh_Q1YnxGkpoWK1HF6hhy/it/u=3703145171,3251904790&amp;fm=27&amp;gp=0.jpg">
            <a:extLst>
              <a:ext uri="{FF2B5EF4-FFF2-40B4-BE49-F238E27FC236}">
                <a16:creationId xmlns:a16="http://schemas.microsoft.com/office/drawing/2014/main" id="{0D3CA514-A9C5-0686-D33B-951842549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394075"/>
            <a:ext cx="4295775"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8D24D5CF-4816-8D48-8967-9865650BB4D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CA259E2-E45D-4A0D-9924-142EB67C7161}" type="slidenum">
              <a:rPr altLang="zh-CN" sz="1800"/>
              <a:pPr/>
              <a:t>43</a:t>
            </a:fld>
            <a:endParaRPr lang="zh-CN" altLang="zh-CN" sz="1800"/>
          </a:p>
        </p:txBody>
      </p:sp>
      <p:sp>
        <p:nvSpPr>
          <p:cNvPr id="56323" name="Rectangle 2">
            <a:extLst>
              <a:ext uri="{FF2B5EF4-FFF2-40B4-BE49-F238E27FC236}">
                <a16:creationId xmlns:a16="http://schemas.microsoft.com/office/drawing/2014/main" id="{DD5CE685-3EEC-5F77-833C-F8BDF2F7D4BE}"/>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6084" name="Rectangle 3">
            <a:extLst>
              <a:ext uri="{FF2B5EF4-FFF2-40B4-BE49-F238E27FC236}">
                <a16:creationId xmlns:a16="http://schemas.microsoft.com/office/drawing/2014/main" id="{5D241CC7-3F54-6C44-C894-914002B31A82}"/>
              </a:ext>
            </a:extLst>
          </p:cNvPr>
          <p:cNvSpPr>
            <a:spLocks noGrp="1" noChangeArrowheads="1"/>
          </p:cNvSpPr>
          <p:nvPr>
            <p:ph idx="1"/>
          </p:nvPr>
        </p:nvSpPr>
        <p:spPr>
          <a:xfrm>
            <a:off x="685800" y="1066800"/>
            <a:ext cx="7772400" cy="4522788"/>
          </a:xfrm>
        </p:spPr>
        <p:txBody>
          <a:bodyPr/>
          <a:lstStyle/>
          <a:p>
            <a:pPr lvl="2" eaLnBrk="1" hangingPunct="1">
              <a:lnSpc>
                <a:spcPct val="90000"/>
              </a:lnSpc>
              <a:defRPr/>
            </a:pPr>
            <a:r>
              <a:rPr kumimoji="1" lang="zh-CN" altLang="en-US" sz="1900" dirty="0"/>
              <a:t>对复杂系统，应按</a:t>
            </a:r>
            <a:r>
              <a:rPr kumimoji="1" lang="zh-CN" altLang="en-US" sz="1900" dirty="0">
                <a:solidFill>
                  <a:schemeClr val="accent2">
                    <a:lumMod val="75000"/>
                  </a:schemeClr>
                </a:solidFill>
              </a:rPr>
              <a:t>类似性对功能分组</a:t>
            </a:r>
            <a:r>
              <a:rPr kumimoji="1" lang="zh-CN" altLang="en-US" sz="1900" dirty="0"/>
              <a:t>，并</a:t>
            </a:r>
            <a:r>
              <a:rPr kumimoji="1" lang="zh-CN" altLang="en-US" sz="1900" dirty="0">
                <a:solidFill>
                  <a:schemeClr val="accent2">
                    <a:lumMod val="75000"/>
                  </a:schemeClr>
                </a:solidFill>
              </a:rPr>
              <a:t>保持组内一致性</a:t>
            </a:r>
          </a:p>
          <a:p>
            <a:pPr lvl="2" eaLnBrk="1" hangingPunct="1">
              <a:lnSpc>
                <a:spcPct val="90000"/>
              </a:lnSpc>
              <a:defRPr/>
            </a:pPr>
            <a:endParaRPr kumimoji="1" lang="en-US" altLang="zh-CN" sz="1900" dirty="0"/>
          </a:p>
          <a:p>
            <a:pPr lvl="2" eaLnBrk="1" hangingPunct="1">
              <a:lnSpc>
                <a:spcPct val="90000"/>
              </a:lnSpc>
              <a:defRPr/>
            </a:pPr>
            <a:r>
              <a:rPr kumimoji="1" lang="zh-CN" altLang="en-US" sz="1900" dirty="0"/>
              <a:t>外部及内部一致性</a:t>
            </a:r>
          </a:p>
          <a:p>
            <a:pPr lvl="3" eaLnBrk="1" hangingPunct="1">
              <a:lnSpc>
                <a:spcPct val="90000"/>
              </a:lnSpc>
              <a:defRPr/>
            </a:pPr>
            <a:r>
              <a:rPr kumimoji="1" lang="zh-CN" altLang="en-US" dirty="0"/>
              <a:t>外部一致性指</a:t>
            </a:r>
            <a:r>
              <a:rPr kumimoji="1" lang="zh-CN" altLang="en-US" dirty="0">
                <a:solidFill>
                  <a:schemeClr val="accent2">
                    <a:lumMod val="75000"/>
                  </a:schemeClr>
                </a:solidFill>
              </a:rPr>
              <a:t>操作的解释与现实世界行为的一致性</a:t>
            </a:r>
          </a:p>
          <a:p>
            <a:pPr lvl="3" eaLnBrk="1" hangingPunct="1">
              <a:lnSpc>
                <a:spcPct val="90000"/>
              </a:lnSpc>
              <a:defRPr/>
            </a:pPr>
            <a:r>
              <a:rPr kumimoji="1" lang="zh-CN" altLang="en-US" dirty="0"/>
              <a:t>内部一致性指</a:t>
            </a:r>
            <a:r>
              <a:rPr kumimoji="1" lang="zh-CN" altLang="en-US" dirty="0">
                <a:solidFill>
                  <a:schemeClr val="accent2">
                    <a:lumMod val="75000"/>
                  </a:schemeClr>
                </a:solidFill>
              </a:rPr>
              <a:t>操作的解释与内部系统行为的一致性</a:t>
            </a:r>
          </a:p>
          <a:p>
            <a:pPr lvl="3" eaLnBrk="1" hangingPunct="1">
              <a:lnSpc>
                <a:spcPct val="90000"/>
              </a:lnSpc>
              <a:defRPr/>
            </a:pPr>
            <a:r>
              <a:rPr kumimoji="1" lang="zh-CN" altLang="en-US" dirty="0"/>
              <a:t>设计决策有赖于使用上下文</a:t>
            </a:r>
          </a:p>
          <a:p>
            <a:pPr lvl="1" eaLnBrk="1" hangingPunct="1">
              <a:lnSpc>
                <a:spcPct val="90000"/>
              </a:lnSpc>
              <a:defRPr/>
            </a:pPr>
            <a:r>
              <a:rPr kumimoji="1" lang="zh-CN" altLang="en-US" sz="2000" b="1" dirty="0">
                <a:solidFill>
                  <a:srgbClr val="FF3300"/>
                </a:solidFill>
              </a:rPr>
              <a:t>启示性（</a:t>
            </a:r>
            <a:r>
              <a:rPr kumimoji="1" lang="en-US" altLang="zh-CN" sz="2000" b="1" dirty="0">
                <a:solidFill>
                  <a:srgbClr val="FF3300"/>
                </a:solidFill>
              </a:rPr>
              <a:t>affordance</a:t>
            </a:r>
            <a:r>
              <a:rPr kumimoji="1" lang="zh-CN" altLang="en-US" sz="2000" b="1" dirty="0">
                <a:solidFill>
                  <a:srgbClr val="FF3300"/>
                </a:solidFill>
              </a:rPr>
              <a:t>）</a:t>
            </a:r>
            <a:r>
              <a:rPr kumimoji="1" lang="zh-CN" altLang="en-US" sz="2000" dirty="0"/>
              <a:t>：事物可能通过其形状或其他属性建议可以对他们作什么</a:t>
            </a:r>
          </a:p>
          <a:p>
            <a:pPr lvl="2" eaLnBrk="1" hangingPunct="1">
              <a:lnSpc>
                <a:spcPct val="90000"/>
              </a:lnSpc>
              <a:defRPr/>
            </a:pPr>
            <a:endParaRPr kumimoji="1" lang="en-US" altLang="zh-CN" sz="1900" dirty="0"/>
          </a:p>
          <a:p>
            <a:pPr lvl="2" eaLnBrk="1" hangingPunct="1">
              <a:lnSpc>
                <a:spcPct val="90000"/>
              </a:lnSpc>
              <a:defRPr/>
            </a:pPr>
            <a:r>
              <a:rPr kumimoji="1" lang="zh-CN" altLang="en-US" sz="1900" dirty="0"/>
              <a:t>这些启示可用于设计</a:t>
            </a:r>
            <a:r>
              <a:rPr kumimoji="1" lang="en-US" altLang="zh-CN" sz="1900" dirty="0"/>
              <a:t>UI</a:t>
            </a:r>
            <a:r>
              <a:rPr kumimoji="1" lang="zh-CN" altLang="en-US" sz="1900" dirty="0"/>
              <a:t>的交互对象，使得其操作容易理解</a:t>
            </a:r>
          </a:p>
          <a:p>
            <a:pPr lvl="2" eaLnBrk="1" hangingPunct="1">
              <a:lnSpc>
                <a:spcPct val="90000"/>
              </a:lnSpc>
              <a:defRPr/>
            </a:pPr>
            <a:endParaRPr kumimoji="1" lang="en-US" altLang="zh-CN" sz="1900" dirty="0"/>
          </a:p>
          <a:p>
            <a:pPr lvl="2" eaLnBrk="1" hangingPunct="1">
              <a:lnSpc>
                <a:spcPct val="90000"/>
              </a:lnSpc>
              <a:defRPr/>
            </a:pPr>
            <a:r>
              <a:rPr kumimoji="1" lang="zh-CN" altLang="en-US" sz="1900" dirty="0"/>
              <a:t>启示不是本质的，而</a:t>
            </a:r>
            <a:r>
              <a:rPr kumimoji="1" lang="zh-CN" altLang="en-US" sz="1900" dirty="0">
                <a:solidFill>
                  <a:schemeClr val="accent2">
                    <a:lumMod val="75000"/>
                  </a:schemeClr>
                </a:solidFill>
              </a:rPr>
              <a:t>依赖于用户的背景和文化</a:t>
            </a:r>
          </a:p>
          <a:p>
            <a:pPr lvl="3" eaLnBrk="1" hangingPunct="1">
              <a:lnSpc>
                <a:spcPct val="90000"/>
              </a:lnSpc>
              <a:defRPr/>
            </a:pPr>
            <a:r>
              <a:rPr kumimoji="1" lang="zh-CN" altLang="en-US" dirty="0"/>
              <a:t>例如：点击图标是因为用户了解这是图标给予的启示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4">
                                            <p:txEl>
                                              <p:pRg st="6" end="6"/>
                                            </p:txEl>
                                          </p:spTgt>
                                        </p:tgtEl>
                                        <p:attrNameLst>
                                          <p:attrName>style.visibility</p:attrName>
                                        </p:attrNameLst>
                                      </p:cBhvr>
                                      <p:to>
                                        <p:strVal val="visible"/>
                                      </p:to>
                                    </p:set>
                                    <p:animEffect transition="in" filter="blinds(horizontal)">
                                      <p:cBhvr>
                                        <p:cTn id="7" dur="500"/>
                                        <p:tgtEl>
                                          <p:spTgt spid="4608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084">
                                            <p:txEl>
                                              <p:pRg st="8" end="8"/>
                                            </p:txEl>
                                          </p:spTgt>
                                        </p:tgtEl>
                                        <p:attrNameLst>
                                          <p:attrName>style.visibility</p:attrName>
                                        </p:attrNameLst>
                                      </p:cBhvr>
                                      <p:to>
                                        <p:strVal val="visible"/>
                                      </p:to>
                                    </p:set>
                                    <p:animEffect transition="in" filter="blinds(horizontal)">
                                      <p:cBhvr>
                                        <p:cTn id="10" dur="500"/>
                                        <p:tgtEl>
                                          <p:spTgt spid="46084">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084">
                                            <p:txEl>
                                              <p:pRg st="10" end="10"/>
                                            </p:txEl>
                                          </p:spTgt>
                                        </p:tgtEl>
                                        <p:attrNameLst>
                                          <p:attrName>style.visibility</p:attrName>
                                        </p:attrNameLst>
                                      </p:cBhvr>
                                      <p:to>
                                        <p:strVal val="visible"/>
                                      </p:to>
                                    </p:set>
                                    <p:animEffect transition="in" filter="blinds(horizontal)">
                                      <p:cBhvr>
                                        <p:cTn id="13" dur="500"/>
                                        <p:tgtEl>
                                          <p:spTgt spid="46084">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084">
                                            <p:txEl>
                                              <p:pRg st="11" end="11"/>
                                            </p:txEl>
                                          </p:spTgt>
                                        </p:tgtEl>
                                        <p:attrNameLst>
                                          <p:attrName>style.visibility</p:attrName>
                                        </p:attrNameLst>
                                      </p:cBhvr>
                                      <p:to>
                                        <p:strVal val="visible"/>
                                      </p:to>
                                    </p:set>
                                    <p:animEffect transition="in" filter="blinds(horizontal)">
                                      <p:cBhvr>
                                        <p:cTn id="16" dur="500"/>
                                        <p:tgtEl>
                                          <p:spTgt spid="4608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F3D45D2B-139D-F9AB-BE7D-564B404E49C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BCA91C1-E4E0-41E1-BC1A-1D24ECD2B25B}" type="slidenum">
              <a:rPr altLang="zh-CN" sz="1800"/>
              <a:pPr/>
              <a:t>44</a:t>
            </a:fld>
            <a:endParaRPr lang="zh-CN" altLang="zh-CN" sz="1800"/>
          </a:p>
        </p:txBody>
      </p:sp>
      <p:sp>
        <p:nvSpPr>
          <p:cNvPr id="58371" name="Rectangle 2">
            <a:extLst>
              <a:ext uri="{FF2B5EF4-FFF2-40B4-BE49-F238E27FC236}">
                <a16:creationId xmlns:a16="http://schemas.microsoft.com/office/drawing/2014/main" id="{3DE40740-6BCA-C271-D453-DF1B8042C442}"/>
              </a:ext>
            </a:extLst>
          </p:cNvPr>
          <p:cNvSpPr>
            <a:spLocks noGrp="1" noChangeArrowheads="1"/>
          </p:cNvSpPr>
          <p:nvPr>
            <p:ph type="title"/>
          </p:nvPr>
        </p:nvSpPr>
        <p:spPr/>
        <p:txBody>
          <a:bodyPr/>
          <a:lstStyle/>
          <a:p>
            <a:pPr eaLnBrk="1" hangingPunct="1"/>
            <a:r>
              <a:rPr lang="en-US" altLang="zh-CN"/>
              <a:t>1.6.1 </a:t>
            </a:r>
            <a:r>
              <a:rPr lang="zh-CN" altLang="en-US"/>
              <a:t>启发式和可用性原理</a:t>
            </a:r>
          </a:p>
        </p:txBody>
      </p:sp>
      <p:sp>
        <p:nvSpPr>
          <p:cNvPr id="47108" name="Rectangle 3">
            <a:extLst>
              <a:ext uri="{FF2B5EF4-FFF2-40B4-BE49-F238E27FC236}">
                <a16:creationId xmlns:a16="http://schemas.microsoft.com/office/drawing/2014/main" id="{CDDD9733-5022-4603-C11A-9E77DDA475D1}"/>
              </a:ext>
            </a:extLst>
          </p:cNvPr>
          <p:cNvSpPr>
            <a:spLocks noGrp="1" noChangeArrowheads="1"/>
          </p:cNvSpPr>
          <p:nvPr>
            <p:ph idx="1"/>
          </p:nvPr>
        </p:nvSpPr>
        <p:spPr>
          <a:xfrm>
            <a:off x="685800" y="1066800"/>
            <a:ext cx="7772400" cy="4449763"/>
          </a:xfrm>
        </p:spPr>
        <p:txBody>
          <a:bodyPr/>
          <a:lstStyle/>
          <a:p>
            <a:pPr marL="438150" indent="-438150" eaLnBrk="1" hangingPunct="1">
              <a:lnSpc>
                <a:spcPct val="90000"/>
              </a:lnSpc>
            </a:pPr>
            <a:r>
              <a:rPr lang="zh-CN" altLang="en-US">
                <a:solidFill>
                  <a:schemeClr val="accent2"/>
                </a:solidFill>
              </a:rPr>
              <a:t>设计原理和可用性原理的</a:t>
            </a:r>
            <a:r>
              <a:rPr lang="zh-CN" altLang="en-US" b="1">
                <a:solidFill>
                  <a:srgbClr val="C00000"/>
                </a:solidFill>
              </a:rPr>
              <a:t>区别</a:t>
            </a:r>
          </a:p>
          <a:p>
            <a:pPr marL="857250" lvl="1" indent="-400050" eaLnBrk="1" hangingPunct="1">
              <a:lnSpc>
                <a:spcPct val="90000"/>
              </a:lnSpc>
            </a:pPr>
            <a:r>
              <a:rPr lang="zh-CN" altLang="en-US"/>
              <a:t>前者主要用于</a:t>
            </a:r>
            <a:r>
              <a:rPr lang="zh-CN" altLang="en-US" b="1">
                <a:solidFill>
                  <a:schemeClr val="accent2"/>
                </a:solidFill>
              </a:rPr>
              <a:t>帮助设计者做出设计决策</a:t>
            </a:r>
            <a:r>
              <a:rPr lang="zh-CN" altLang="en-US"/>
              <a:t>（启发式原理）</a:t>
            </a:r>
          </a:p>
          <a:p>
            <a:pPr marL="1276350" lvl="2" indent="-361950" eaLnBrk="1" hangingPunct="1">
              <a:lnSpc>
                <a:spcPct val="90000"/>
              </a:lnSpc>
            </a:pPr>
            <a:r>
              <a:rPr lang="zh-CN" altLang="en-US"/>
              <a:t>例如：按照可视性，应尽可能使用按钮来表示命令</a:t>
            </a:r>
          </a:p>
          <a:p>
            <a:pPr marL="857250" lvl="1" indent="-400050" eaLnBrk="1" hangingPunct="1">
              <a:lnSpc>
                <a:spcPct val="90000"/>
              </a:lnSpc>
            </a:pPr>
            <a:r>
              <a:rPr lang="zh-CN" altLang="en-US"/>
              <a:t>后者主要作为</a:t>
            </a:r>
            <a:r>
              <a:rPr lang="zh-CN" altLang="en-US" b="1">
                <a:solidFill>
                  <a:schemeClr val="accent2"/>
                </a:solidFill>
              </a:rPr>
              <a:t>评估原型或现有系统</a:t>
            </a:r>
            <a:r>
              <a:rPr lang="zh-CN" altLang="en-US"/>
              <a:t>的基础（启发式原理）</a:t>
            </a:r>
          </a:p>
          <a:p>
            <a:pPr marL="438150" indent="-438150" eaLnBrk="1" hangingPunct="1">
              <a:lnSpc>
                <a:spcPct val="90000"/>
              </a:lnSpc>
            </a:pPr>
            <a:r>
              <a:rPr lang="en-US" altLang="zh-CN" b="1">
                <a:solidFill>
                  <a:srgbClr val="C00000"/>
                </a:solidFill>
              </a:rPr>
              <a:t>Nielsen</a:t>
            </a:r>
            <a:r>
              <a:rPr lang="en-US" altLang="zh-CN"/>
              <a:t>, </a:t>
            </a:r>
            <a:r>
              <a:rPr lang="en-US" altLang="zh-CN" i="1"/>
              <a:t>et al </a:t>
            </a:r>
            <a:r>
              <a:rPr lang="zh-CN" altLang="en-US"/>
              <a:t>提出了</a:t>
            </a:r>
            <a:r>
              <a:rPr lang="en-US" altLang="zh-CN"/>
              <a:t>10</a:t>
            </a:r>
            <a:r>
              <a:rPr lang="zh-CN" altLang="en-US"/>
              <a:t>个主要的</a:t>
            </a:r>
            <a:r>
              <a:rPr lang="zh-CN" altLang="en-US" b="1">
                <a:solidFill>
                  <a:srgbClr val="C00000"/>
                </a:solidFill>
              </a:rPr>
              <a:t>可用性原理</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系统状态的可视性</a:t>
            </a:r>
            <a:r>
              <a:rPr lang="zh-CN" altLang="en-US"/>
              <a:t>：适时提供适当反馈，便于用户了解系统的状态</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系统应与真实世界相符合</a:t>
            </a:r>
            <a:r>
              <a:rPr lang="zh-CN" altLang="en-US"/>
              <a:t>：使用用户的语言，而非面向系统的概念和术语</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用户的控制和自主权</a:t>
            </a:r>
            <a:r>
              <a:rPr lang="zh-CN" altLang="en-US"/>
              <a:t>：提供醒目的出口，便于用户退出异常状况</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一致性和标准化</a:t>
            </a:r>
            <a:r>
              <a:rPr lang="zh-CN" altLang="en-US"/>
              <a:t>：避免用户无法确定不同的词汇、情景、动作是否表示相同的含义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8">
                                            <p:txEl>
                                              <p:pRg st="4" end="4"/>
                                            </p:txEl>
                                          </p:spTgt>
                                        </p:tgtEl>
                                        <p:attrNameLst>
                                          <p:attrName>style.visibility</p:attrName>
                                        </p:attrNameLst>
                                      </p:cBhvr>
                                      <p:to>
                                        <p:strVal val="visible"/>
                                      </p:to>
                                    </p:set>
                                    <p:animEffect transition="in" filter="blinds(horizontal)">
                                      <p:cBhvr>
                                        <p:cTn id="7" dur="500"/>
                                        <p:tgtEl>
                                          <p:spTgt spid="47108">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08">
                                            <p:txEl>
                                              <p:pRg st="5" end="5"/>
                                            </p:txEl>
                                          </p:spTgt>
                                        </p:tgtEl>
                                        <p:attrNameLst>
                                          <p:attrName>style.visibility</p:attrName>
                                        </p:attrNameLst>
                                      </p:cBhvr>
                                      <p:to>
                                        <p:strVal val="visible"/>
                                      </p:to>
                                    </p:set>
                                    <p:animEffect transition="in" filter="blinds(horizontal)">
                                      <p:cBhvr>
                                        <p:cTn id="12" dur="500"/>
                                        <p:tgtEl>
                                          <p:spTgt spid="47108">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108">
                                            <p:txEl>
                                              <p:pRg st="6" end="6"/>
                                            </p:txEl>
                                          </p:spTgt>
                                        </p:tgtEl>
                                        <p:attrNameLst>
                                          <p:attrName>style.visibility</p:attrName>
                                        </p:attrNameLst>
                                      </p:cBhvr>
                                      <p:to>
                                        <p:strVal val="visible"/>
                                      </p:to>
                                    </p:set>
                                    <p:anim calcmode="lin" valueType="num">
                                      <p:cBhvr additive="base">
                                        <p:cTn id="17" dur="500" fill="hold"/>
                                        <p:tgtEl>
                                          <p:spTgt spid="4710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710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7108">
                                            <p:txEl>
                                              <p:pRg st="7" end="7"/>
                                            </p:txEl>
                                          </p:spTgt>
                                        </p:tgtEl>
                                        <p:attrNameLst>
                                          <p:attrName>style.visibility</p:attrName>
                                        </p:attrNameLst>
                                      </p:cBhvr>
                                      <p:to>
                                        <p:strVal val="visible"/>
                                      </p:to>
                                    </p:set>
                                    <p:animEffect transition="in" filter="blinds(horizontal)">
                                      <p:cBhvr>
                                        <p:cTn id="23" dur="500"/>
                                        <p:tgtEl>
                                          <p:spTgt spid="47108">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7108">
                                            <p:txEl>
                                              <p:pRg st="8" end="8"/>
                                            </p:txEl>
                                          </p:spTgt>
                                        </p:tgtEl>
                                        <p:attrNameLst>
                                          <p:attrName>style.visibility</p:attrName>
                                        </p:attrNameLst>
                                      </p:cBhvr>
                                      <p:to>
                                        <p:strVal val="visible"/>
                                      </p:to>
                                    </p:set>
                                    <p:animEffect transition="in" filter="blinds(horizontal)">
                                      <p:cBhvr>
                                        <p:cTn id="28" dur="500"/>
                                        <p:tgtEl>
                                          <p:spTgt spid="47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DD7D086D-8ACD-5664-CA99-67573856D5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B24493E-46E9-4EC4-9E11-65A3D5EB9DDF}" type="slidenum">
              <a:rPr altLang="zh-CN" sz="1800"/>
              <a:pPr/>
              <a:t>45</a:t>
            </a:fld>
            <a:endParaRPr lang="zh-CN" altLang="zh-CN" sz="1800"/>
          </a:p>
        </p:txBody>
      </p:sp>
      <p:sp>
        <p:nvSpPr>
          <p:cNvPr id="60419" name="Rectangle 2">
            <a:extLst>
              <a:ext uri="{FF2B5EF4-FFF2-40B4-BE49-F238E27FC236}">
                <a16:creationId xmlns:a16="http://schemas.microsoft.com/office/drawing/2014/main" id="{35DBB0B1-6A4F-F5C7-5616-34BD809C0596}"/>
              </a:ext>
            </a:extLst>
          </p:cNvPr>
          <p:cNvSpPr>
            <a:spLocks noGrp="1" noChangeArrowheads="1"/>
          </p:cNvSpPr>
          <p:nvPr>
            <p:ph type="title"/>
          </p:nvPr>
        </p:nvSpPr>
        <p:spPr/>
        <p:txBody>
          <a:bodyPr/>
          <a:lstStyle/>
          <a:p>
            <a:pPr eaLnBrk="1" hangingPunct="1"/>
            <a:r>
              <a:rPr lang="en-US" altLang="zh-CN"/>
              <a:t>1.6.1 </a:t>
            </a:r>
            <a:r>
              <a:rPr lang="zh-CN" altLang="en-US"/>
              <a:t>启发式和可用性原理</a:t>
            </a:r>
          </a:p>
        </p:txBody>
      </p:sp>
      <p:sp>
        <p:nvSpPr>
          <p:cNvPr id="48132" name="Rectangle 3">
            <a:extLst>
              <a:ext uri="{FF2B5EF4-FFF2-40B4-BE49-F238E27FC236}">
                <a16:creationId xmlns:a16="http://schemas.microsoft.com/office/drawing/2014/main" id="{9DB6A8BB-6F71-328C-5230-D4E3060AD912}"/>
              </a:ext>
            </a:extLst>
          </p:cNvPr>
          <p:cNvSpPr>
            <a:spLocks noGrp="1" noChangeArrowheads="1"/>
          </p:cNvSpPr>
          <p:nvPr>
            <p:ph idx="1"/>
          </p:nvPr>
        </p:nvSpPr>
        <p:spPr/>
        <p:txBody>
          <a:bodyPr/>
          <a:lstStyle/>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帮助用户识别、诊断和修复错误</a:t>
            </a:r>
            <a:r>
              <a:rPr lang="zh-CN" altLang="en-US"/>
              <a:t>：使用简明语言，描述问题的性质并提供解决的方法</a:t>
            </a:r>
          </a:p>
          <a:p>
            <a:pPr marL="857250" lvl="1" indent="-400050" eaLnBrk="1" hangingPunct="1">
              <a:lnSpc>
                <a:spcPct val="90000"/>
              </a:lnSpc>
              <a:buFont typeface="Wingdings" panose="05000000000000000000" pitchFamily="2" charset="2"/>
              <a:buAutoNum type="arabicPeriod" startAt="5"/>
            </a:pPr>
            <a:endParaRPr lang="zh-CN" altLang="en-US"/>
          </a:p>
          <a:p>
            <a:pPr marL="857250" lvl="1" indent="-400050" eaLnBrk="1" hangingPunct="1">
              <a:lnSpc>
                <a:spcPct val="90000"/>
              </a:lnSpc>
              <a:buFont typeface="Wingdings" panose="05000000000000000000" pitchFamily="2" charset="2"/>
              <a:buAutoNum type="arabicPeriod" startAt="5"/>
            </a:pPr>
            <a:endParaRPr lang="zh-CN" altLang="en-US"/>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预防出错</a:t>
            </a:r>
            <a:r>
              <a:rPr lang="zh-CN" altLang="en-US"/>
              <a:t>：应尽可能地避免错误的发生</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依赖识别而非记忆</a:t>
            </a:r>
            <a:r>
              <a:rPr lang="zh-CN" altLang="en-US"/>
              <a:t>：使得对象、动作和选项清晰可见</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使用的灵活性和有效性</a:t>
            </a:r>
            <a:r>
              <a:rPr lang="zh-CN" altLang="en-US"/>
              <a:t>：为熟练用户提供快捷键</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最小化设计</a:t>
            </a:r>
            <a:r>
              <a:rPr lang="zh-CN" altLang="en-US"/>
              <a:t>：避免使用无关或极少使用的信息</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帮助及文档</a:t>
            </a:r>
            <a:r>
              <a:rPr lang="zh-CN" altLang="en-US"/>
              <a:t>：提供易于检索、便于学习的帮助文档</a:t>
            </a:r>
          </a:p>
        </p:txBody>
      </p:sp>
      <p:grpSp>
        <p:nvGrpSpPr>
          <p:cNvPr id="2" name="组合 7">
            <a:extLst>
              <a:ext uri="{FF2B5EF4-FFF2-40B4-BE49-F238E27FC236}">
                <a16:creationId xmlns:a16="http://schemas.microsoft.com/office/drawing/2014/main" id="{0F405DD9-A460-CD3C-D545-4C60E943CF5B}"/>
              </a:ext>
            </a:extLst>
          </p:cNvPr>
          <p:cNvGrpSpPr>
            <a:grpSpLocks/>
          </p:cNvGrpSpPr>
          <p:nvPr/>
        </p:nvGrpSpPr>
        <p:grpSpPr bwMode="auto">
          <a:xfrm>
            <a:off x="2214563" y="1401763"/>
            <a:ext cx="6624637" cy="1778000"/>
            <a:chOff x="2214546" y="1401763"/>
            <a:chExt cx="6624654" cy="1778020"/>
          </a:xfrm>
        </p:grpSpPr>
        <p:pic>
          <p:nvPicPr>
            <p:cNvPr id="60422" name="Picture 4" descr="C:\DOCUME~1\ADMINI~1\LOCALS~1\Temp\msohtmlclip1\01\clip_image001.png">
              <a:extLst>
                <a:ext uri="{FF2B5EF4-FFF2-40B4-BE49-F238E27FC236}">
                  <a16:creationId xmlns:a16="http://schemas.microsoft.com/office/drawing/2014/main" id="{8F4E999E-6F68-A441-FA19-6E46E3084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401763"/>
              <a:ext cx="304323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9" descr="https://ss1.bdstatic.com/70cFuXSh_Q1YnxGkpoWK1HF6hhy/it/u=4065720246,3395969361&amp;fm=27&amp;gp=0.jpg">
              <a:extLst>
                <a:ext uri="{FF2B5EF4-FFF2-40B4-BE49-F238E27FC236}">
                  <a16:creationId xmlns:a16="http://schemas.microsoft.com/office/drawing/2014/main" id="{67F975E8-A61C-1572-980C-BBBC690E1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1714488"/>
              <a:ext cx="3309931" cy="146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2">
                                            <p:txEl>
                                              <p:pRg st="6" end="6"/>
                                            </p:txEl>
                                          </p:spTgt>
                                        </p:tgtEl>
                                        <p:attrNameLst>
                                          <p:attrName>style.visibility</p:attrName>
                                        </p:attrNameLst>
                                      </p:cBhvr>
                                      <p:to>
                                        <p:strVal val="visible"/>
                                      </p:to>
                                    </p:set>
                                    <p:animEffect transition="in" filter="blinds(horizontal)">
                                      <p:cBhvr>
                                        <p:cTn id="12" dur="500"/>
                                        <p:tgtEl>
                                          <p:spTgt spid="48132">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2">
                                            <p:txEl>
                                              <p:pRg st="7" end="7"/>
                                            </p:txEl>
                                          </p:spTgt>
                                        </p:tgtEl>
                                        <p:attrNameLst>
                                          <p:attrName>style.visibility</p:attrName>
                                        </p:attrNameLst>
                                      </p:cBhvr>
                                      <p:to>
                                        <p:strVal val="visible"/>
                                      </p:to>
                                    </p:set>
                                    <p:animEffect transition="in" filter="blinds(horizontal)">
                                      <p:cBhvr>
                                        <p:cTn id="17" dur="500"/>
                                        <p:tgtEl>
                                          <p:spTgt spid="48132">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132">
                                            <p:txEl>
                                              <p:pRg st="8" end="8"/>
                                            </p:txEl>
                                          </p:spTgt>
                                        </p:tgtEl>
                                        <p:attrNameLst>
                                          <p:attrName>style.visibility</p:attrName>
                                        </p:attrNameLst>
                                      </p:cBhvr>
                                      <p:to>
                                        <p:strVal val="visible"/>
                                      </p:to>
                                    </p:set>
                                    <p:animEffect transition="in" filter="blinds(horizontal)">
                                      <p:cBhvr>
                                        <p:cTn id="22" dur="500"/>
                                        <p:tgtEl>
                                          <p:spTgt spid="48132">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8132">
                                            <p:txEl>
                                              <p:pRg st="9" end="9"/>
                                            </p:txEl>
                                          </p:spTgt>
                                        </p:tgtEl>
                                        <p:attrNameLst>
                                          <p:attrName>style.visibility</p:attrName>
                                        </p:attrNameLst>
                                      </p:cBhvr>
                                      <p:to>
                                        <p:strVal val="visible"/>
                                      </p:to>
                                    </p:set>
                                    <p:animEffect transition="in" filter="blinds(horizontal)">
                                      <p:cBhvr>
                                        <p:cTn id="27" dur="500"/>
                                        <p:tgtEl>
                                          <p:spTgt spid="48132">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8132">
                                            <p:txEl>
                                              <p:pRg st="10" end="10"/>
                                            </p:txEl>
                                          </p:spTgt>
                                        </p:tgtEl>
                                        <p:attrNameLst>
                                          <p:attrName>style.visibility</p:attrName>
                                        </p:attrNameLst>
                                      </p:cBhvr>
                                      <p:to>
                                        <p:strVal val="visible"/>
                                      </p:to>
                                    </p:set>
                                    <p:animEffect transition="in" filter="blinds(horizontal)">
                                      <p:cBhvr>
                                        <p:cTn id="32" dur="500"/>
                                        <p:tgtEl>
                                          <p:spTgt spid="481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BB4F22B-183C-6761-0374-D30DAE81846C}"/>
              </a:ext>
            </a:extLst>
          </p:cNvPr>
          <p:cNvSpPr>
            <a:spLocks noGrp="1"/>
          </p:cNvSpPr>
          <p:nvPr>
            <p:ph idx="1"/>
          </p:nvPr>
        </p:nvSpPr>
        <p:spPr/>
        <p:txBody>
          <a:bodyPr/>
          <a:lstStyle/>
          <a:p>
            <a:pPr marL="438150" indent="-438150" eaLnBrk="1" hangingPunct="1">
              <a:lnSpc>
                <a:spcPct val="90000"/>
              </a:lnSpc>
              <a:defRPr/>
            </a:pPr>
            <a:r>
              <a:rPr kumimoji="1" lang="zh-CN" altLang="en-US" dirty="0"/>
              <a:t>设计原理和可用性原理均可表示为更为</a:t>
            </a:r>
            <a:r>
              <a:rPr kumimoji="1" lang="zh-CN" altLang="en-US" dirty="0">
                <a:solidFill>
                  <a:srgbClr val="C00000"/>
                </a:solidFill>
              </a:rPr>
              <a:t>明确的限制</a:t>
            </a:r>
            <a:r>
              <a:rPr kumimoji="1" lang="zh-CN" altLang="en-US" dirty="0"/>
              <a:t>，即“</a:t>
            </a:r>
            <a:r>
              <a:rPr kumimoji="1" lang="zh-CN" altLang="en-US" b="1" dirty="0">
                <a:solidFill>
                  <a:srgbClr val="C00000"/>
                </a:solidFill>
              </a:rPr>
              <a:t>规定</a:t>
            </a:r>
            <a:r>
              <a:rPr kumimoji="1" lang="zh-CN" altLang="en-US" dirty="0"/>
              <a:t>”</a:t>
            </a:r>
            <a:endParaRPr kumimoji="1" lang="en-US" altLang="zh-CN" dirty="0"/>
          </a:p>
          <a:p>
            <a:pPr marL="438150" indent="-438150" eaLnBrk="1" hangingPunct="1">
              <a:lnSpc>
                <a:spcPct val="90000"/>
              </a:lnSpc>
              <a:buFontTx/>
              <a:buNone/>
              <a:defRPr/>
            </a:pPr>
            <a:endParaRPr kumimoji="1" lang="zh-CN" altLang="en-US" dirty="0"/>
          </a:p>
          <a:p>
            <a:pPr marL="857250" lvl="1" indent="-400050" eaLnBrk="1" hangingPunct="1">
              <a:lnSpc>
                <a:spcPct val="90000"/>
              </a:lnSpc>
              <a:buFont typeface="Wingdings" panose="05000000000000000000" pitchFamily="2" charset="2"/>
              <a:buChar char="§"/>
              <a:defRPr/>
            </a:pPr>
            <a:r>
              <a:rPr kumimoji="1" lang="zh-CN" altLang="en-US" dirty="0"/>
              <a:t>两者分别作为设计时应遵循的</a:t>
            </a:r>
            <a:r>
              <a:rPr kumimoji="1" lang="zh-CN" altLang="en-US" b="1" dirty="0">
                <a:solidFill>
                  <a:srgbClr val="C00000"/>
                </a:solidFill>
              </a:rPr>
              <a:t>规则</a:t>
            </a:r>
            <a:r>
              <a:rPr kumimoji="1" lang="zh-CN" altLang="en-US" dirty="0"/>
              <a:t>或评估时应比较的</a:t>
            </a:r>
            <a:r>
              <a:rPr kumimoji="1" lang="zh-CN" altLang="en-US" b="1" dirty="0">
                <a:solidFill>
                  <a:srgbClr val="C00000"/>
                </a:solidFill>
              </a:rPr>
              <a:t>准则</a:t>
            </a:r>
          </a:p>
          <a:p>
            <a:pPr>
              <a:buFontTx/>
              <a:buNone/>
              <a:defRPr/>
            </a:pPr>
            <a:endParaRPr kumimoji="1" lang="zh-CN" altLang="en-US" dirty="0"/>
          </a:p>
        </p:txBody>
      </p:sp>
      <p:sp>
        <p:nvSpPr>
          <p:cNvPr id="62467" name="灯片编号占位符 3">
            <a:extLst>
              <a:ext uri="{FF2B5EF4-FFF2-40B4-BE49-F238E27FC236}">
                <a16:creationId xmlns:a16="http://schemas.microsoft.com/office/drawing/2014/main" id="{11CD733D-2391-AB38-0328-4272995762B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31B7AA5-0751-43EC-9288-ABAD445F9BD8}" type="slidenum">
              <a:rPr altLang="zh-CN" sz="1800"/>
              <a:pPr/>
              <a:t>46</a:t>
            </a:fld>
            <a:endParaRPr lang="zh-CN" altLang="zh-CN"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AA4DC820-031C-88BC-5979-55EF230EAE2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6C63132-E0E1-4B8D-AB49-63E05507C772}" type="slidenum">
              <a:rPr altLang="zh-CN" sz="1800"/>
              <a:pPr/>
              <a:t>47</a:t>
            </a:fld>
            <a:endParaRPr lang="zh-CN" altLang="zh-CN" sz="1800"/>
          </a:p>
        </p:txBody>
      </p:sp>
      <p:sp>
        <p:nvSpPr>
          <p:cNvPr id="63491" name="Rectangle 2">
            <a:extLst>
              <a:ext uri="{FF2B5EF4-FFF2-40B4-BE49-F238E27FC236}">
                <a16:creationId xmlns:a16="http://schemas.microsoft.com/office/drawing/2014/main" id="{3ADE11F8-EEE1-32D1-7FD6-2A21BB8107C4}"/>
              </a:ext>
            </a:extLst>
          </p:cNvPr>
          <p:cNvSpPr>
            <a:spLocks noGrp="1" noChangeArrowheads="1"/>
          </p:cNvSpPr>
          <p:nvPr>
            <p:ph type="title"/>
          </p:nvPr>
        </p:nvSpPr>
        <p:spPr/>
        <p:txBody>
          <a:bodyPr/>
          <a:lstStyle/>
          <a:p>
            <a:pPr eaLnBrk="1" hangingPunct="1"/>
            <a:r>
              <a:rPr lang="zh-CN" altLang="en-US"/>
              <a:t>所采用的术语</a:t>
            </a:r>
          </a:p>
        </p:txBody>
      </p:sp>
      <p:sp>
        <p:nvSpPr>
          <p:cNvPr id="49156" name="Rectangle 3">
            <a:extLst>
              <a:ext uri="{FF2B5EF4-FFF2-40B4-BE49-F238E27FC236}">
                <a16:creationId xmlns:a16="http://schemas.microsoft.com/office/drawing/2014/main" id="{E9DCD353-0DC3-A160-E048-B55D5891AAED}"/>
              </a:ext>
            </a:extLst>
          </p:cNvPr>
          <p:cNvSpPr>
            <a:spLocks noGrp="1" noChangeArrowheads="1"/>
          </p:cNvSpPr>
          <p:nvPr>
            <p:ph idx="1"/>
          </p:nvPr>
        </p:nvSpPr>
        <p:spPr>
          <a:xfrm>
            <a:off x="685800" y="1066800"/>
            <a:ext cx="8029575" cy="4419600"/>
          </a:xfrm>
        </p:spPr>
        <p:txBody>
          <a:bodyPr/>
          <a:lstStyle/>
          <a:p>
            <a:pPr eaLnBrk="1" hangingPunct="1"/>
            <a:r>
              <a:rPr lang="zh-CN" altLang="en-US"/>
              <a:t>术语可以有三个不同的层次（“从上到下”越来越具体）</a:t>
            </a:r>
          </a:p>
          <a:p>
            <a:pPr lvl="1" eaLnBrk="1" hangingPunct="1"/>
            <a:r>
              <a:rPr lang="zh-CN" altLang="en-US" b="1">
                <a:solidFill>
                  <a:srgbClr val="C00000"/>
                </a:solidFill>
              </a:rPr>
              <a:t>指南</a:t>
            </a:r>
            <a:r>
              <a:rPr lang="zh-CN" altLang="en-US"/>
              <a:t>（</a:t>
            </a:r>
            <a:r>
              <a:rPr lang="en-US" altLang="zh-CN"/>
              <a:t>guideline</a:t>
            </a:r>
            <a:r>
              <a:rPr lang="zh-CN" altLang="en-US"/>
              <a:t>）：泛指可用于设计过程的各种形式的指导性策略、原则等（表</a:t>
            </a:r>
            <a:r>
              <a:rPr lang="en-US" altLang="zh-CN"/>
              <a:t>1-1</a:t>
            </a:r>
            <a:r>
              <a:rPr lang="zh-CN" altLang="en-US"/>
              <a:t>）</a:t>
            </a:r>
            <a:endParaRPr lang="en-US" altLang="zh-CN"/>
          </a:p>
          <a:p>
            <a:pPr lvl="1" eaLnBrk="1" hangingPunct="1"/>
            <a:r>
              <a:rPr lang="zh-CN" altLang="en-US" b="1">
                <a:solidFill>
                  <a:srgbClr val="C00000"/>
                </a:solidFill>
              </a:rPr>
              <a:t>目标</a:t>
            </a:r>
            <a:r>
              <a:rPr lang="zh-CN" altLang="en-US"/>
              <a:t>（</a:t>
            </a:r>
            <a:r>
              <a:rPr lang="en-US" altLang="zh-CN"/>
              <a:t>goal</a:t>
            </a:r>
            <a:r>
              <a:rPr lang="zh-CN" altLang="en-US"/>
              <a:t>）：系统</a:t>
            </a:r>
            <a:r>
              <a:rPr lang="zh-CN" altLang="en-US" b="1">
                <a:solidFill>
                  <a:srgbClr val="0070C0"/>
                </a:solidFill>
              </a:rPr>
              <a:t>在使用方面需达到的性质</a:t>
            </a:r>
          </a:p>
          <a:p>
            <a:pPr lvl="2" eaLnBrk="1" hangingPunct="1"/>
            <a:r>
              <a:rPr lang="zh-CN" altLang="en-US"/>
              <a:t>例如：</a:t>
            </a:r>
            <a:r>
              <a:rPr lang="en-US" altLang="zh-CN"/>
              <a:t>ISO9241</a:t>
            </a:r>
            <a:r>
              <a:rPr lang="zh-CN" altLang="en-US"/>
              <a:t>将其定义为有效、高效和令用户满意</a:t>
            </a:r>
          </a:p>
          <a:p>
            <a:pPr lvl="1" eaLnBrk="1" hangingPunct="1"/>
            <a:r>
              <a:rPr lang="zh-CN" altLang="en-US" b="1">
                <a:solidFill>
                  <a:srgbClr val="C00000"/>
                </a:solidFill>
              </a:rPr>
              <a:t>原理</a:t>
            </a:r>
            <a:r>
              <a:rPr lang="zh-CN" altLang="en-US"/>
              <a:t>（</a:t>
            </a:r>
            <a:r>
              <a:rPr lang="en-US" altLang="zh-CN"/>
              <a:t>principle</a:t>
            </a:r>
            <a:r>
              <a:rPr lang="zh-CN" altLang="en-US"/>
              <a:t>）：</a:t>
            </a:r>
            <a:r>
              <a:rPr lang="zh-CN" altLang="en-US" b="1">
                <a:solidFill>
                  <a:srgbClr val="0070C0"/>
                </a:solidFill>
              </a:rPr>
              <a:t>为了达到目标，系统所需满足的特征</a:t>
            </a:r>
          </a:p>
          <a:p>
            <a:pPr lvl="2" eaLnBrk="1" hangingPunct="1"/>
            <a:r>
              <a:rPr lang="zh-CN" altLang="en-US"/>
              <a:t>例如：设计原理指定设计时须考虑的问题，而可用性原理则提供评估时须考虑的问题</a:t>
            </a:r>
          </a:p>
          <a:p>
            <a:pPr lvl="1" eaLnBrk="1" hangingPunct="1"/>
            <a:r>
              <a:rPr lang="zh-CN" altLang="en-US" b="1">
                <a:solidFill>
                  <a:srgbClr val="C00000"/>
                </a:solidFill>
              </a:rPr>
              <a:t>规则</a:t>
            </a:r>
            <a:r>
              <a:rPr lang="zh-CN" altLang="en-US"/>
              <a:t>（</a:t>
            </a:r>
            <a:r>
              <a:rPr lang="en-US" altLang="zh-CN"/>
              <a:t>rule</a:t>
            </a:r>
            <a:r>
              <a:rPr lang="zh-CN" altLang="en-US"/>
              <a:t>）：</a:t>
            </a:r>
            <a:r>
              <a:rPr lang="zh-CN" altLang="en-US" b="1">
                <a:solidFill>
                  <a:srgbClr val="0070C0"/>
                </a:solidFill>
              </a:rPr>
              <a:t>为了满足某个特征，设计须遵循的特殊限制</a:t>
            </a:r>
          </a:p>
          <a:p>
            <a:pPr lvl="2" eaLnBrk="1" hangingPunct="1"/>
            <a:r>
              <a:rPr lang="zh-CN" altLang="en-US"/>
              <a:t>例如：设计的一致性原理指出在一个应用内部以及不同的应用之间应保持一致性，而具体化到命令的设计规则可以是用户首先选择对象，然后选择可应用到该对象的操作</a:t>
            </a:r>
          </a:p>
          <a:p>
            <a:pPr lvl="1"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6">
                                            <p:txEl>
                                              <p:pRg st="2" end="2"/>
                                            </p:txEl>
                                          </p:spTgt>
                                        </p:tgtEl>
                                        <p:attrNameLst>
                                          <p:attrName>style.visibility</p:attrName>
                                        </p:attrNameLst>
                                      </p:cBhvr>
                                      <p:to>
                                        <p:strVal val="visible"/>
                                      </p:to>
                                    </p:set>
                                    <p:animEffect transition="in" filter="blinds(horizontal)">
                                      <p:cBhvr>
                                        <p:cTn id="7" dur="500"/>
                                        <p:tgtEl>
                                          <p:spTgt spid="4915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6">
                                            <p:txEl>
                                              <p:pRg st="3" end="3"/>
                                            </p:txEl>
                                          </p:spTgt>
                                        </p:tgtEl>
                                        <p:attrNameLst>
                                          <p:attrName>style.visibility</p:attrName>
                                        </p:attrNameLst>
                                      </p:cBhvr>
                                      <p:to>
                                        <p:strVal val="visible"/>
                                      </p:to>
                                    </p:set>
                                    <p:animEffect transition="in" filter="blinds(horizontal)">
                                      <p:cBhvr>
                                        <p:cTn id="10" dur="500"/>
                                        <p:tgtEl>
                                          <p:spTgt spid="49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a:extLst>
              <a:ext uri="{FF2B5EF4-FFF2-40B4-BE49-F238E27FC236}">
                <a16:creationId xmlns:a16="http://schemas.microsoft.com/office/drawing/2014/main" id="{D0FBB934-8509-B3E8-ECDF-5DA0D7B247B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179C228-4154-4C2A-AA26-C99778E31826}" type="slidenum">
              <a:rPr altLang="zh-CN" sz="1800"/>
              <a:pPr/>
              <a:t>48</a:t>
            </a:fld>
            <a:endParaRPr lang="zh-CN" altLang="zh-CN" sz="1800"/>
          </a:p>
        </p:txBody>
      </p:sp>
      <p:sp>
        <p:nvSpPr>
          <p:cNvPr id="64515" name="Rectangle 2">
            <a:extLst>
              <a:ext uri="{FF2B5EF4-FFF2-40B4-BE49-F238E27FC236}">
                <a16:creationId xmlns:a16="http://schemas.microsoft.com/office/drawing/2014/main" id="{59ABA3FD-F767-B4E1-8C29-726614A162F2}"/>
              </a:ext>
            </a:extLst>
          </p:cNvPr>
          <p:cNvSpPr>
            <a:spLocks noGrp="1" noChangeArrowheads="1"/>
          </p:cNvSpPr>
          <p:nvPr>
            <p:ph type="title"/>
          </p:nvPr>
        </p:nvSpPr>
        <p:spPr/>
        <p:txBody>
          <a:bodyPr/>
          <a:lstStyle/>
          <a:p>
            <a:pPr eaLnBrk="1" hangingPunct="1"/>
            <a:endParaRPr lang="zh-CN" altLang="zh-CN"/>
          </a:p>
        </p:txBody>
      </p:sp>
      <p:sp>
        <p:nvSpPr>
          <p:cNvPr id="64516" name="Rectangle 3">
            <a:extLst>
              <a:ext uri="{FF2B5EF4-FFF2-40B4-BE49-F238E27FC236}">
                <a16:creationId xmlns:a16="http://schemas.microsoft.com/office/drawing/2014/main" id="{848DC374-B873-9194-99AF-2A450BB28057}"/>
              </a:ext>
            </a:extLst>
          </p:cNvPr>
          <p:cNvSpPr>
            <a:spLocks noGrp="1" noChangeArrowheads="1"/>
          </p:cNvSpPr>
          <p:nvPr>
            <p:ph idx="1"/>
          </p:nvPr>
        </p:nvSpPr>
        <p:spPr/>
        <p:txBody>
          <a:bodyPr/>
          <a:lstStyle/>
          <a:p>
            <a:pPr eaLnBrk="1" hangingPunct="1"/>
            <a:endParaRPr lang="zh-CN" altLang="zh-CN"/>
          </a:p>
        </p:txBody>
      </p:sp>
      <p:pic>
        <p:nvPicPr>
          <p:cNvPr id="64517" name="Picture 4" descr="form_1_1">
            <a:extLst>
              <a:ext uri="{FF2B5EF4-FFF2-40B4-BE49-F238E27FC236}">
                <a16:creationId xmlns:a16="http://schemas.microsoft.com/office/drawing/2014/main" id="{AA6BA5F4-59DB-5D36-D15E-E6ABF7C4D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30225"/>
            <a:ext cx="8748713"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2C6E433D-BE54-1144-78BE-D196C869DC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A0E8F54-54A5-4521-983A-127EDC2CF80F}" type="slidenum">
              <a:rPr altLang="zh-CN" sz="1800"/>
              <a:pPr/>
              <a:t>49</a:t>
            </a:fld>
            <a:endParaRPr lang="zh-CN" altLang="zh-CN" sz="1800"/>
          </a:p>
        </p:txBody>
      </p:sp>
      <p:sp>
        <p:nvSpPr>
          <p:cNvPr id="65539" name="Rectangle 2">
            <a:extLst>
              <a:ext uri="{FF2B5EF4-FFF2-40B4-BE49-F238E27FC236}">
                <a16:creationId xmlns:a16="http://schemas.microsoft.com/office/drawing/2014/main" id="{2543EFE9-ADFA-F7D9-5A87-F3F606FC15D9}"/>
              </a:ext>
            </a:extLst>
          </p:cNvPr>
          <p:cNvSpPr>
            <a:spLocks noGrp="1" noChangeArrowheads="1"/>
          </p:cNvSpPr>
          <p:nvPr>
            <p:ph type="title"/>
          </p:nvPr>
        </p:nvSpPr>
        <p:spPr/>
        <p:txBody>
          <a:bodyPr/>
          <a:lstStyle/>
          <a:p>
            <a:pPr eaLnBrk="1" hangingPunct="1"/>
            <a:r>
              <a:rPr lang="zh-CN" altLang="en-US"/>
              <a:t>可用性因素的权衡</a:t>
            </a:r>
          </a:p>
        </p:txBody>
      </p:sp>
      <p:sp>
        <p:nvSpPr>
          <p:cNvPr id="65540" name="Rectangle 3">
            <a:extLst>
              <a:ext uri="{FF2B5EF4-FFF2-40B4-BE49-F238E27FC236}">
                <a16:creationId xmlns:a16="http://schemas.microsoft.com/office/drawing/2014/main" id="{2B5FBD34-D8A7-32B7-7CB6-699D1ED91806}"/>
              </a:ext>
            </a:extLst>
          </p:cNvPr>
          <p:cNvSpPr>
            <a:spLocks noGrp="1" noChangeArrowheads="1"/>
          </p:cNvSpPr>
          <p:nvPr>
            <p:ph idx="1"/>
          </p:nvPr>
        </p:nvSpPr>
        <p:spPr/>
        <p:txBody>
          <a:bodyPr/>
          <a:lstStyle/>
          <a:p>
            <a:pPr eaLnBrk="1" hangingPunct="1"/>
            <a:r>
              <a:rPr lang="zh-CN" altLang="en-US"/>
              <a:t>在设计中，</a:t>
            </a:r>
            <a:r>
              <a:rPr lang="zh-CN" altLang="en-US" b="1">
                <a:solidFill>
                  <a:srgbClr val="0070C0"/>
                </a:solidFill>
              </a:rPr>
              <a:t>不同的设计原理往往造成冲突</a:t>
            </a:r>
          </a:p>
          <a:p>
            <a:pPr lvl="1" eaLnBrk="1" hangingPunct="1"/>
            <a:r>
              <a:rPr lang="zh-CN" altLang="en-US"/>
              <a:t>例如：启示性要求虚拟对象类似于物理对象，可能破坏一致性的要求（一致化的界面是遵循规则的界面）</a:t>
            </a:r>
          </a:p>
          <a:p>
            <a:pPr lvl="1" eaLnBrk="1" hangingPunct="1"/>
            <a:r>
              <a:rPr lang="zh-CN" altLang="en-US"/>
              <a:t>因此，在设计决策制定时需要权衡利弊</a:t>
            </a:r>
          </a:p>
          <a:p>
            <a:pPr lvl="1" eaLnBrk="1" hangingPunct="1"/>
            <a:r>
              <a:rPr lang="zh-CN" altLang="en-US"/>
              <a:t>其结果是通常</a:t>
            </a:r>
            <a:r>
              <a:rPr lang="zh-CN" altLang="en-US" b="1">
                <a:solidFill>
                  <a:srgbClr val="0070C0"/>
                </a:solidFill>
              </a:rPr>
              <a:t>不存在最好的设计方案</a:t>
            </a:r>
            <a:r>
              <a:rPr lang="zh-CN" altLang="en-US"/>
              <a:t>，这也是需要</a:t>
            </a:r>
            <a:r>
              <a:rPr lang="zh-CN" altLang="en-US" b="1">
                <a:solidFill>
                  <a:srgbClr val="C00000"/>
                </a:solidFill>
              </a:rPr>
              <a:t>评估</a:t>
            </a:r>
            <a:r>
              <a:rPr lang="zh-CN" altLang="en-US"/>
              <a:t>的原因之一</a:t>
            </a:r>
          </a:p>
          <a:p>
            <a:pPr lvl="1" eaLnBrk="1" hangingPunct="1"/>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a:extLst>
              <a:ext uri="{FF2B5EF4-FFF2-40B4-BE49-F238E27FC236}">
                <a16:creationId xmlns:a16="http://schemas.microsoft.com/office/drawing/2014/main" id="{79944901-C99F-47FA-3C33-15CF4F93C3B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8B99A9F-1738-4424-A5B2-98300EE535A4}" type="slidenum">
              <a:rPr altLang="zh-CN" sz="1800"/>
              <a:pPr/>
              <a:t>5</a:t>
            </a:fld>
            <a:endParaRPr lang="zh-CN" altLang="zh-CN" sz="1800"/>
          </a:p>
        </p:txBody>
      </p:sp>
      <p:sp>
        <p:nvSpPr>
          <p:cNvPr id="10243" name="Rectangle 2">
            <a:extLst>
              <a:ext uri="{FF2B5EF4-FFF2-40B4-BE49-F238E27FC236}">
                <a16:creationId xmlns:a16="http://schemas.microsoft.com/office/drawing/2014/main" id="{1A6D9B9F-83AE-7B80-F93B-EACDF48EEA57}"/>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0244" name="Rectangle 3">
            <a:extLst>
              <a:ext uri="{FF2B5EF4-FFF2-40B4-BE49-F238E27FC236}">
                <a16:creationId xmlns:a16="http://schemas.microsoft.com/office/drawing/2014/main" id="{F0E6B850-0584-254C-3AEB-C301BBBB2B8B}"/>
              </a:ext>
            </a:extLst>
          </p:cNvPr>
          <p:cNvSpPr>
            <a:spLocks noGrp="1" noChangeArrowheads="1"/>
          </p:cNvSpPr>
          <p:nvPr>
            <p:ph idx="1"/>
          </p:nvPr>
        </p:nvSpPr>
        <p:spPr>
          <a:xfrm>
            <a:off x="685800" y="1066800"/>
            <a:ext cx="7772400" cy="4449763"/>
          </a:xfrm>
        </p:spPr>
        <p:txBody>
          <a:bodyPr/>
          <a:lstStyle/>
          <a:p>
            <a:pPr eaLnBrk="1" hangingPunct="1"/>
            <a:r>
              <a:rPr lang="zh-CN" altLang="en-US"/>
              <a:t>提倡</a:t>
            </a:r>
            <a:r>
              <a:rPr lang="zh-CN" altLang="en-US" b="1">
                <a:solidFill>
                  <a:srgbClr val="C00000"/>
                </a:solidFill>
              </a:rPr>
              <a:t>可用性</a:t>
            </a:r>
            <a:r>
              <a:rPr lang="zh-CN" altLang="en-US"/>
              <a:t>的重要意义</a:t>
            </a:r>
          </a:p>
          <a:p>
            <a:pPr lvl="1" eaLnBrk="1" hangingPunct="1"/>
            <a:r>
              <a:rPr lang="zh-CN" altLang="en-US"/>
              <a:t>传统的设计通常只是考虑了</a:t>
            </a:r>
            <a:r>
              <a:rPr lang="zh-CN" altLang="en-US" b="1">
                <a:solidFill>
                  <a:srgbClr val="C00000"/>
                </a:solidFill>
              </a:rPr>
              <a:t>如何实现系统的功能</a:t>
            </a:r>
          </a:p>
          <a:p>
            <a:pPr lvl="1" eaLnBrk="1" hangingPunct="1"/>
            <a:r>
              <a:rPr lang="zh-CN" altLang="en-US" b="1">
                <a:solidFill>
                  <a:srgbClr val="C00000"/>
                </a:solidFill>
              </a:rPr>
              <a:t>忽略了最终用户如何使用</a:t>
            </a:r>
            <a:r>
              <a:rPr lang="zh-CN" altLang="en-US"/>
              <a:t>，导致难以使用的问题</a:t>
            </a:r>
          </a:p>
          <a:p>
            <a:pPr lvl="2" eaLnBrk="1" hangingPunct="1"/>
            <a:r>
              <a:rPr lang="zh-CN" altLang="en-US"/>
              <a:t>例如：复印机和录像机</a:t>
            </a:r>
          </a:p>
          <a:p>
            <a:pPr lvl="1" eaLnBrk="1" hangingPunct="1"/>
            <a:r>
              <a:rPr lang="zh-CN" altLang="en-US"/>
              <a:t>交互设计旨在从用户的角度，将</a:t>
            </a:r>
            <a:r>
              <a:rPr lang="zh-CN" altLang="en-US" b="1">
                <a:solidFill>
                  <a:srgbClr val="C00000"/>
                </a:solidFill>
              </a:rPr>
              <a:t>可用性引入设计过程</a:t>
            </a:r>
          </a:p>
          <a:p>
            <a:pPr lvl="2" eaLnBrk="1" hangingPunct="1"/>
            <a:r>
              <a:rPr lang="zh-CN" altLang="en-US"/>
              <a:t>本质上即如何开发</a:t>
            </a:r>
            <a:r>
              <a:rPr lang="zh-CN" altLang="en-US" b="1">
                <a:solidFill>
                  <a:srgbClr val="C00000"/>
                </a:solidFill>
              </a:rPr>
              <a:t>易用、有效和令人满意</a:t>
            </a:r>
            <a:r>
              <a:rPr lang="zh-CN" altLang="en-US"/>
              <a:t>的产品</a:t>
            </a:r>
          </a:p>
          <a:p>
            <a:pPr eaLnBrk="1" hangingPunct="1"/>
            <a:r>
              <a:rPr lang="zh-CN" altLang="en-US"/>
              <a:t>本章的主要目标</a:t>
            </a:r>
          </a:p>
          <a:p>
            <a:pPr lvl="1" eaLnBrk="1" hangingPunct="1"/>
            <a:r>
              <a:rPr lang="zh-CN" altLang="en-US"/>
              <a:t>区分良与非良交互设计，强调产品可用性方面的区别</a:t>
            </a:r>
          </a:p>
          <a:p>
            <a:pPr lvl="1" eaLnBrk="1" hangingPunct="1"/>
            <a:r>
              <a:rPr lang="zh-CN" altLang="en-US"/>
              <a:t>交互设计以及与人机交互（</a:t>
            </a:r>
            <a:r>
              <a:rPr lang="en-US" altLang="zh-CN"/>
              <a:t>HCI</a:t>
            </a:r>
            <a:r>
              <a:rPr lang="zh-CN" altLang="en-US"/>
              <a:t>）及其它领域的关系</a:t>
            </a:r>
          </a:p>
          <a:p>
            <a:pPr lvl="1" eaLnBrk="1" hangingPunct="1"/>
            <a:r>
              <a:rPr lang="zh-CN" altLang="en-US"/>
              <a:t>解释何为可用性</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a:extLst>
              <a:ext uri="{FF2B5EF4-FFF2-40B4-BE49-F238E27FC236}">
                <a16:creationId xmlns:a16="http://schemas.microsoft.com/office/drawing/2014/main" id="{CE2F4207-061D-215F-E322-ECF3C131A5D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9241014-F507-490D-9A19-A7B4E2FEFD32}" type="slidenum">
              <a:rPr altLang="zh-CN" sz="1800"/>
              <a:pPr/>
              <a:t>50</a:t>
            </a:fld>
            <a:endParaRPr lang="zh-CN" altLang="zh-CN" sz="1800"/>
          </a:p>
        </p:txBody>
      </p:sp>
      <p:sp>
        <p:nvSpPr>
          <p:cNvPr id="66563" name="Rectangle 2">
            <a:extLst>
              <a:ext uri="{FF2B5EF4-FFF2-40B4-BE49-F238E27FC236}">
                <a16:creationId xmlns:a16="http://schemas.microsoft.com/office/drawing/2014/main" id="{81C347FF-3811-89CF-EEF9-4B1B43A54B9C}"/>
              </a:ext>
            </a:extLst>
          </p:cNvPr>
          <p:cNvSpPr>
            <a:spLocks noGrp="1" noChangeArrowheads="1"/>
          </p:cNvSpPr>
          <p:nvPr>
            <p:ph type="title"/>
          </p:nvPr>
        </p:nvSpPr>
        <p:spPr/>
        <p:txBody>
          <a:bodyPr/>
          <a:lstStyle/>
          <a:p>
            <a:pPr eaLnBrk="1" hangingPunct="1"/>
            <a:r>
              <a:rPr lang="zh-CN" altLang="en-US"/>
              <a:t>小结</a:t>
            </a:r>
          </a:p>
        </p:txBody>
      </p:sp>
      <p:sp>
        <p:nvSpPr>
          <p:cNvPr id="66564" name="Rectangle 3">
            <a:extLst>
              <a:ext uri="{FF2B5EF4-FFF2-40B4-BE49-F238E27FC236}">
                <a16:creationId xmlns:a16="http://schemas.microsoft.com/office/drawing/2014/main" id="{E61ACF21-CED7-4909-8097-CEF6F5B6B978}"/>
              </a:ext>
            </a:extLst>
          </p:cNvPr>
          <p:cNvSpPr>
            <a:spLocks noGrp="1" noChangeArrowheads="1"/>
          </p:cNvSpPr>
          <p:nvPr>
            <p:ph idx="1"/>
          </p:nvPr>
        </p:nvSpPr>
        <p:spPr/>
        <p:txBody>
          <a:bodyPr/>
          <a:lstStyle/>
          <a:p>
            <a:pPr eaLnBrk="1" hangingPunct="1"/>
            <a:r>
              <a:rPr lang="zh-CN" altLang="en-US"/>
              <a:t>本章的要点</a:t>
            </a:r>
          </a:p>
          <a:p>
            <a:pPr lvl="1" eaLnBrk="1" hangingPunct="1"/>
            <a:r>
              <a:rPr lang="zh-CN" altLang="en-US"/>
              <a:t>交互设计是有关交互式产品的设计，以支持用户的任务</a:t>
            </a:r>
          </a:p>
          <a:p>
            <a:pPr lvl="1" eaLnBrk="1" hangingPunct="1"/>
            <a:r>
              <a:rPr lang="zh-CN" altLang="en-US"/>
              <a:t>交互设计是跨学科的领域，需要不同学科的知识和经验</a:t>
            </a:r>
          </a:p>
          <a:p>
            <a:pPr lvl="1" eaLnBrk="1" hangingPunct="1"/>
            <a:r>
              <a:rPr lang="zh-CN" altLang="en-US"/>
              <a:t>交互设计已成为重要行业，许多行业需要它</a:t>
            </a:r>
          </a:p>
          <a:p>
            <a:pPr lvl="1" eaLnBrk="1" hangingPunct="1"/>
            <a:r>
              <a:rPr lang="zh-CN" altLang="en-US"/>
              <a:t>交互方式的优化依赖于使用上下文（用户、任务和环境）</a:t>
            </a:r>
          </a:p>
          <a:p>
            <a:pPr lvl="1" eaLnBrk="1" hangingPunct="1"/>
            <a:r>
              <a:rPr lang="zh-CN" altLang="en-US"/>
              <a:t>产品设计应能达到可用性目标，即易于使用</a:t>
            </a:r>
          </a:p>
          <a:p>
            <a:pPr lvl="1" eaLnBrk="1" hangingPunct="1"/>
            <a:r>
              <a:rPr lang="zh-CN" altLang="en-US"/>
              <a:t>产品设计也应考虑用户体验目标</a:t>
            </a:r>
          </a:p>
          <a:p>
            <a:pPr lvl="1" eaLnBrk="1" hangingPunct="1"/>
            <a:r>
              <a:rPr lang="zh-CN" altLang="en-US"/>
              <a:t>设计和可用性原理帮助设计者分析和评估交互式产品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C53A3121-8860-0AA6-46CF-8B6071E8BD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B51B887-086A-457C-A12B-93FAD2E3B840}" type="slidenum">
              <a:rPr altLang="zh-CN" sz="1800"/>
              <a:pPr/>
              <a:t>6</a:t>
            </a:fld>
            <a:endParaRPr lang="zh-CN" altLang="zh-CN" sz="1800"/>
          </a:p>
        </p:txBody>
      </p:sp>
      <p:sp>
        <p:nvSpPr>
          <p:cNvPr id="11267" name="Rectangle 2">
            <a:extLst>
              <a:ext uri="{FF2B5EF4-FFF2-40B4-BE49-F238E27FC236}">
                <a16:creationId xmlns:a16="http://schemas.microsoft.com/office/drawing/2014/main" id="{284B7474-22F3-02E5-5810-801AC9C50407}"/>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1268" name="Rectangle 3">
            <a:extLst>
              <a:ext uri="{FF2B5EF4-FFF2-40B4-BE49-F238E27FC236}">
                <a16:creationId xmlns:a16="http://schemas.microsoft.com/office/drawing/2014/main" id="{A037E0CD-36BD-2DB2-1B81-E72B5695A43F}"/>
              </a:ext>
            </a:extLst>
          </p:cNvPr>
          <p:cNvSpPr>
            <a:spLocks noGrp="1" noChangeArrowheads="1"/>
          </p:cNvSpPr>
          <p:nvPr>
            <p:ph idx="1"/>
          </p:nvPr>
        </p:nvSpPr>
        <p:spPr/>
        <p:txBody>
          <a:bodyPr/>
          <a:lstStyle/>
          <a:p>
            <a:pPr lvl="1" eaLnBrk="1" hangingPunct="1"/>
            <a:r>
              <a:rPr lang="zh-CN" altLang="en-US"/>
              <a:t>概述交互设计过程涉及的内容</a:t>
            </a:r>
          </a:p>
          <a:p>
            <a:pPr lvl="1" eaLnBrk="1" hangingPunct="1"/>
            <a:r>
              <a:rPr lang="zh-CN" altLang="en-US"/>
              <a:t>概述交互设计中所使用的指南形式</a:t>
            </a:r>
          </a:p>
          <a:p>
            <a:pPr lvl="1" eaLnBrk="1" hangingPunct="1"/>
            <a:r>
              <a:rPr lang="zh-CN" altLang="en-US"/>
              <a:t>从可用性目标和原理角度，评估并解释产品的成败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854A0F9A-6B56-C463-4918-6526601042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DF38482-4042-4F16-A465-FA1EE3193AC4}" type="slidenum">
              <a:rPr altLang="zh-CN" sz="1800"/>
              <a:pPr/>
              <a:t>7</a:t>
            </a:fld>
            <a:endParaRPr lang="zh-CN" altLang="zh-CN" sz="1800"/>
          </a:p>
        </p:txBody>
      </p:sp>
      <p:sp>
        <p:nvSpPr>
          <p:cNvPr id="12291" name="Rectangle 2">
            <a:extLst>
              <a:ext uri="{FF2B5EF4-FFF2-40B4-BE49-F238E27FC236}">
                <a16:creationId xmlns:a16="http://schemas.microsoft.com/office/drawing/2014/main" id="{BBDE35B0-AA16-D69A-C1D2-357ECF69A5ED}"/>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2292" name="Rectangle 3">
            <a:extLst>
              <a:ext uri="{FF2B5EF4-FFF2-40B4-BE49-F238E27FC236}">
                <a16:creationId xmlns:a16="http://schemas.microsoft.com/office/drawing/2014/main" id="{29B6E767-65EE-45A3-3E58-2AF49F50103F}"/>
              </a:ext>
            </a:extLst>
          </p:cNvPr>
          <p:cNvSpPr>
            <a:spLocks noGrp="1" noChangeArrowheads="1"/>
          </p:cNvSpPr>
          <p:nvPr>
            <p:ph idx="1"/>
          </p:nvPr>
        </p:nvSpPr>
        <p:spPr>
          <a:xfrm>
            <a:off x="685800" y="1066800"/>
            <a:ext cx="7847013" cy="4449763"/>
          </a:xfrm>
        </p:spPr>
        <p:txBody>
          <a:bodyPr/>
          <a:lstStyle/>
          <a:p>
            <a:pPr eaLnBrk="1" hangingPunct="1">
              <a:lnSpc>
                <a:spcPct val="90000"/>
              </a:lnSpc>
            </a:pPr>
            <a:r>
              <a:rPr lang="zh-CN" altLang="en-US" sz="2400"/>
              <a:t>比较设计实例可以帮助识别一些交互方面的特征</a:t>
            </a:r>
          </a:p>
          <a:p>
            <a:pPr lvl="1" eaLnBrk="1" hangingPunct="1">
              <a:lnSpc>
                <a:spcPct val="90000"/>
              </a:lnSpc>
            </a:pPr>
            <a:r>
              <a:rPr lang="zh-CN" altLang="en-US"/>
              <a:t>一个</a:t>
            </a:r>
            <a:r>
              <a:rPr lang="zh-CN" altLang="en-US" b="1">
                <a:solidFill>
                  <a:srgbClr val="0070C0"/>
                </a:solidFill>
              </a:rPr>
              <a:t>电话留言系统的</a:t>
            </a:r>
            <a:r>
              <a:rPr lang="zh-CN" altLang="en-US" b="1">
                <a:solidFill>
                  <a:srgbClr val="C00000"/>
                </a:solidFill>
              </a:rPr>
              <a:t>使用情节</a:t>
            </a:r>
            <a:r>
              <a:rPr lang="zh-CN" altLang="en-US"/>
              <a:t>（</a:t>
            </a:r>
            <a:r>
              <a:rPr lang="en-US" altLang="zh-CN"/>
              <a:t>use scenario)</a:t>
            </a:r>
          </a:p>
          <a:p>
            <a:pPr lvl="1" eaLnBrk="1" hangingPunct="1">
              <a:lnSpc>
                <a:spcPct val="110000"/>
              </a:lnSpc>
              <a:buFontTx/>
              <a:buNone/>
            </a:pPr>
            <a:r>
              <a:rPr lang="en-US" altLang="zh-CN"/>
              <a:t>	</a:t>
            </a:r>
            <a:r>
              <a:rPr lang="zh-CN" altLang="en-US" sz="1800"/>
              <a:t>你需要使用酒店客房的语音留言系统。为了查询是否有留言，你需要拿起听筒听取提示音。如果是嘟、嘟、嘟，表示有一条消息。为了找出如何听取该消息，你必须阅读相应的使用指南</a:t>
            </a:r>
          </a:p>
          <a:p>
            <a:pPr lvl="1" eaLnBrk="1" hangingPunct="1">
              <a:lnSpc>
                <a:spcPct val="110000"/>
              </a:lnSpc>
              <a:buFontTx/>
              <a:buNone/>
            </a:pPr>
            <a:r>
              <a:rPr lang="zh-CN" altLang="en-US" sz="1800"/>
              <a:t>	第一个步骤为：</a:t>
            </a:r>
            <a:r>
              <a:rPr lang="en-US" altLang="zh-CN" sz="1800"/>
              <a:t>1</a:t>
            </a:r>
            <a:r>
              <a:rPr lang="zh-CN" altLang="en-US" sz="1800"/>
              <a:t>、输入</a:t>
            </a:r>
            <a:r>
              <a:rPr lang="en-US" altLang="zh-CN" sz="1800"/>
              <a:t>491</a:t>
            </a:r>
          </a:p>
          <a:p>
            <a:pPr lvl="1" eaLnBrk="1" hangingPunct="1">
              <a:lnSpc>
                <a:spcPct val="110000"/>
              </a:lnSpc>
              <a:buFontTx/>
              <a:buNone/>
            </a:pPr>
            <a:r>
              <a:rPr lang="en-US" altLang="zh-CN" sz="1800"/>
              <a:t>	</a:t>
            </a:r>
            <a:r>
              <a:rPr lang="zh-CN" altLang="en-US" sz="1800"/>
              <a:t>照做后，系统响应：这里是语音消息中心，请输入想留言的客房号</a:t>
            </a:r>
          </a:p>
          <a:p>
            <a:pPr lvl="1" eaLnBrk="1" hangingPunct="1">
              <a:lnSpc>
                <a:spcPct val="110000"/>
              </a:lnSpc>
              <a:buFontTx/>
              <a:buNone/>
            </a:pPr>
            <a:r>
              <a:rPr lang="zh-CN" altLang="en-US" sz="1800"/>
              <a:t>	你等待，希望听到如何听取留言的提示，但无反应，你继续看指南</a:t>
            </a:r>
          </a:p>
          <a:p>
            <a:pPr lvl="1" eaLnBrk="1" hangingPunct="1">
              <a:lnSpc>
                <a:spcPct val="110000"/>
              </a:lnSpc>
              <a:buFontTx/>
              <a:buNone/>
            </a:pPr>
            <a:r>
              <a:rPr lang="zh-CN" altLang="en-US" sz="1800"/>
              <a:t>	发现：</a:t>
            </a:r>
            <a:r>
              <a:rPr lang="en-US" altLang="zh-CN" sz="1800"/>
              <a:t>2</a:t>
            </a:r>
            <a:r>
              <a:rPr lang="zh-CN" altLang="en-US" sz="1800"/>
              <a:t>、输入*，客房号和</a:t>
            </a:r>
            <a:r>
              <a:rPr lang="en-US" altLang="zh-CN" sz="1800"/>
              <a:t>#</a:t>
            </a:r>
            <a:r>
              <a:rPr lang="zh-CN" altLang="en-US" sz="1800"/>
              <a:t>号。</a:t>
            </a:r>
          </a:p>
          <a:p>
            <a:pPr lvl="1" eaLnBrk="1" hangingPunct="1">
              <a:lnSpc>
                <a:spcPct val="110000"/>
              </a:lnSpc>
              <a:buFontTx/>
              <a:buNone/>
            </a:pPr>
            <a:r>
              <a:rPr lang="zh-CN" altLang="en-US" sz="1800"/>
              <a:t>	照做后，系统响应：这里是</a:t>
            </a:r>
            <a:r>
              <a:rPr lang="en-US" altLang="zh-CN" sz="1800"/>
              <a:t>106</a:t>
            </a:r>
            <a:r>
              <a:rPr lang="zh-CN" altLang="en-US" sz="1800"/>
              <a:t>房的语音信箱。听取留言请输入密码</a:t>
            </a:r>
          </a:p>
          <a:p>
            <a:pPr lvl="1" eaLnBrk="1" hangingPunct="1">
              <a:lnSpc>
                <a:spcPct val="110000"/>
              </a:lnSpc>
              <a:buFontTx/>
              <a:buNone/>
            </a:pPr>
            <a:r>
              <a:rPr lang="zh-CN" altLang="en-US" sz="1800"/>
              <a:t>	你猜密码可能是客房号，于是输入客房号，系统响应：请再次输入客房号，后接密码。显然密码不是客房号。你只好向服务台求助</a:t>
            </a:r>
            <a:r>
              <a:rPr lang="zh-CN" altLang="en-US" sz="1900"/>
              <a:t>。</a:t>
            </a:r>
            <a:endParaRPr lang="zh-CN" altLang="en-US"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B7A4FABE-47E7-6ED7-1CA6-5DEBF4CF66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9040712-98AB-4CAF-85D4-0C258771C3A9}" type="slidenum">
              <a:rPr altLang="zh-CN" sz="1800"/>
              <a:pPr/>
              <a:t>8</a:t>
            </a:fld>
            <a:endParaRPr lang="zh-CN" altLang="zh-CN" sz="1800"/>
          </a:p>
        </p:txBody>
      </p:sp>
      <p:sp>
        <p:nvSpPr>
          <p:cNvPr id="13315" name="Rectangle 2">
            <a:extLst>
              <a:ext uri="{FF2B5EF4-FFF2-40B4-BE49-F238E27FC236}">
                <a16:creationId xmlns:a16="http://schemas.microsoft.com/office/drawing/2014/main" id="{247BFC75-93DF-757B-14BB-88A69CEA56BC}"/>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3316" name="Rectangle 3">
            <a:extLst>
              <a:ext uri="{FF2B5EF4-FFF2-40B4-BE49-F238E27FC236}">
                <a16:creationId xmlns:a16="http://schemas.microsoft.com/office/drawing/2014/main" id="{9FAA4E97-6900-6060-A36C-815D8A4F944D}"/>
              </a:ext>
            </a:extLst>
          </p:cNvPr>
          <p:cNvSpPr>
            <a:spLocks noGrp="1" noChangeArrowheads="1"/>
          </p:cNvSpPr>
          <p:nvPr>
            <p:ph idx="1"/>
          </p:nvPr>
        </p:nvSpPr>
        <p:spPr/>
        <p:txBody>
          <a:bodyPr/>
          <a:lstStyle/>
          <a:p>
            <a:pPr lvl="1" eaLnBrk="1" hangingPunct="1"/>
            <a:r>
              <a:rPr lang="zh-CN" altLang="en-US"/>
              <a:t>存在的问题</a:t>
            </a:r>
          </a:p>
          <a:p>
            <a:pPr lvl="2" eaLnBrk="1" hangingPunct="1"/>
            <a:r>
              <a:rPr lang="zh-CN" altLang="en-US"/>
              <a:t>非常繁琐</a:t>
            </a:r>
          </a:p>
          <a:p>
            <a:pPr lvl="2" eaLnBrk="1" hangingPunct="1"/>
            <a:r>
              <a:rPr lang="zh-CN" altLang="en-US"/>
              <a:t>提示混乱</a:t>
            </a:r>
          </a:p>
          <a:p>
            <a:pPr lvl="2" eaLnBrk="1" hangingPunct="1"/>
            <a:r>
              <a:rPr lang="zh-CN" altLang="en-US"/>
              <a:t>低效，简单任务也需要多个执行步骤</a:t>
            </a:r>
          </a:p>
          <a:p>
            <a:pPr lvl="2" eaLnBrk="1" hangingPunct="1"/>
            <a:r>
              <a:rPr lang="zh-CN" altLang="en-US"/>
              <a:t>难以使用</a:t>
            </a:r>
          </a:p>
          <a:p>
            <a:pPr lvl="2" eaLnBrk="1" hangingPunct="1"/>
            <a:r>
              <a:rPr lang="zh-CN" altLang="en-US"/>
              <a:t>无法立即知道是否有或有多少留言。必须拿起听筒才知道，且需要通过多个步骤才能听取留言</a:t>
            </a:r>
          </a:p>
          <a:p>
            <a:pPr lvl="2" eaLnBrk="1" hangingPunct="1"/>
            <a:r>
              <a:rPr lang="zh-CN" altLang="en-US"/>
              <a:t>没有明确指明应做什么，部分指示由系统提供，另一部分由指南提供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4D7FC85D-6FE4-179A-8CD8-19D3C69BC7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9790CFD-7653-47CD-A3A2-2057440C5008}" type="slidenum">
              <a:rPr altLang="zh-CN" sz="1800"/>
              <a:pPr/>
              <a:t>9</a:t>
            </a:fld>
            <a:endParaRPr lang="zh-CN" altLang="zh-CN" sz="1800"/>
          </a:p>
        </p:txBody>
      </p:sp>
      <p:sp>
        <p:nvSpPr>
          <p:cNvPr id="14339" name="Rectangle 2">
            <a:extLst>
              <a:ext uri="{FF2B5EF4-FFF2-40B4-BE49-F238E27FC236}">
                <a16:creationId xmlns:a16="http://schemas.microsoft.com/office/drawing/2014/main" id="{CC1FB488-1527-C3BF-56A8-00478C50E1B0}"/>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4340" name="Rectangle 3">
            <a:extLst>
              <a:ext uri="{FF2B5EF4-FFF2-40B4-BE49-F238E27FC236}">
                <a16:creationId xmlns:a16="http://schemas.microsoft.com/office/drawing/2014/main" id="{4DD71D2B-276D-748C-55BD-0590775D9EDF}"/>
              </a:ext>
            </a:extLst>
          </p:cNvPr>
          <p:cNvSpPr>
            <a:spLocks noGrp="1" noChangeArrowheads="1"/>
          </p:cNvSpPr>
          <p:nvPr>
            <p:ph idx="1"/>
          </p:nvPr>
        </p:nvSpPr>
        <p:spPr/>
        <p:txBody>
          <a:bodyPr/>
          <a:lstStyle/>
          <a:p>
            <a:pPr lvl="1" eaLnBrk="1" hangingPunct="1"/>
            <a:r>
              <a:rPr lang="zh-CN" altLang="en-US"/>
              <a:t>考虑另一个</a:t>
            </a:r>
            <a:r>
              <a:rPr lang="zh-CN" altLang="en-US" b="1">
                <a:solidFill>
                  <a:srgbClr val="C00000"/>
                </a:solidFill>
              </a:rPr>
              <a:t>电话应答机</a:t>
            </a:r>
            <a:r>
              <a:rPr lang="zh-CN" altLang="en-US"/>
              <a:t>的设计</a:t>
            </a:r>
          </a:p>
          <a:p>
            <a:pPr lvl="1" eaLnBrk="1" hangingPunct="1">
              <a:buFontTx/>
              <a:buNone/>
            </a:pPr>
            <a:r>
              <a:rPr lang="zh-CN" altLang="en-US"/>
              <a:t>	</a:t>
            </a:r>
            <a:r>
              <a:rPr lang="zh-CN" altLang="en-US" sz="1900"/>
              <a:t>弹子表示输入信息，移入滑槽的弹子数表示消息数。</a:t>
            </a:r>
          </a:p>
          <a:p>
            <a:pPr lvl="1" eaLnBrk="1" hangingPunct="1">
              <a:buFontTx/>
              <a:buNone/>
            </a:pPr>
            <a:r>
              <a:rPr lang="zh-CN" altLang="en-US" sz="1900"/>
              <a:t>	把一粒弹子放入机器的开口处，将播放留言。</a:t>
            </a:r>
          </a:p>
          <a:p>
            <a:pPr lvl="1" eaLnBrk="1" hangingPunct="1">
              <a:buFontTx/>
              <a:buNone/>
            </a:pPr>
            <a:r>
              <a:rPr lang="zh-CN" altLang="en-US" sz="1900"/>
              <a:t>	把同一粒弹子放入话机的开口处，将拨叫留言者</a:t>
            </a:r>
          </a:p>
          <a:p>
            <a:pPr lvl="1" eaLnBrk="1" hangingPunct="1"/>
            <a:endParaRPr lang="en-US" altLang="zh-CN"/>
          </a:p>
        </p:txBody>
      </p:sp>
      <p:graphicFrame>
        <p:nvGraphicFramePr>
          <p:cNvPr id="14341" name="Object 4">
            <a:extLst>
              <a:ext uri="{FF2B5EF4-FFF2-40B4-BE49-F238E27FC236}">
                <a16:creationId xmlns:a16="http://schemas.microsoft.com/office/drawing/2014/main" id="{1CFAF3FC-0B63-121B-2A4A-2871EF30661A}"/>
              </a:ext>
            </a:extLst>
          </p:cNvPr>
          <p:cNvGraphicFramePr>
            <a:graphicFrameLocks/>
          </p:cNvGraphicFramePr>
          <p:nvPr/>
        </p:nvGraphicFramePr>
        <p:xfrm>
          <a:off x="2051050" y="3141663"/>
          <a:ext cx="4681538" cy="1978025"/>
        </p:xfrm>
        <a:graphic>
          <a:graphicData uri="http://schemas.openxmlformats.org/presentationml/2006/ole">
            <mc:AlternateContent xmlns:mc="http://schemas.openxmlformats.org/markup-compatibility/2006">
              <mc:Choice xmlns:v="urn:schemas-microsoft-com:vml" Requires="v">
                <p:oleObj r:id="rId2" imgW="5486400" imgH="2319528" progId="Word.Document.8">
                  <p:embed/>
                </p:oleObj>
              </mc:Choice>
              <mc:Fallback>
                <p:oleObj r:id="rId2" imgW="5486400" imgH="2319528" progId="Word.Document.8">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141663"/>
                        <a:ext cx="46815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39</TotalTime>
  <Words>5190</Words>
  <Application>Microsoft Office PowerPoint</Application>
  <PresentationFormat>全屏显示(4:3)</PresentationFormat>
  <Paragraphs>541</Paragraphs>
  <Slides>50</Slides>
  <Notes>10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61" baseType="lpstr">
      <vt:lpstr>Times New Roman</vt:lpstr>
      <vt:lpstr>宋体</vt:lpstr>
      <vt:lpstr>Arial</vt:lpstr>
      <vt:lpstr>黑体</vt:lpstr>
      <vt:lpstr>Wingdings</vt:lpstr>
      <vt:lpstr>楷体_GB2312</vt:lpstr>
      <vt:lpstr>华文行楷</vt:lpstr>
      <vt:lpstr>华文新魏</vt:lpstr>
      <vt:lpstr>hua-tutorial-ch</vt:lpstr>
      <vt:lpstr>Microsoft Word 97 - 2003 文档</vt:lpstr>
      <vt:lpstr>Microsoft Visio 2003-2010 绘图</vt:lpstr>
      <vt:lpstr>交互设计—超越人机交互            第1章 交互设计简介</vt:lpstr>
      <vt:lpstr>第一章 交互设计简介</vt:lpstr>
      <vt:lpstr>1.1 引言</vt:lpstr>
      <vt:lpstr>1.1 引言</vt:lpstr>
      <vt:lpstr>1.1 引言</vt:lpstr>
      <vt:lpstr>1.1 引言</vt:lpstr>
      <vt:lpstr>1.2 良与非良的交互设计</vt:lpstr>
      <vt:lpstr>1.2 良与非良的交互设计</vt:lpstr>
      <vt:lpstr>1.2 良与非良的交互设计</vt:lpstr>
      <vt:lpstr>1.2 良与非良的交互设计</vt:lpstr>
      <vt:lpstr>1.2 良与非良的交互设计</vt:lpstr>
      <vt:lpstr>1.2.1 设计什么</vt:lpstr>
      <vt:lpstr>1.2.1 设计什么</vt:lpstr>
      <vt:lpstr>1.3 什么是交互设计</vt:lpstr>
      <vt:lpstr>1.3.1 交互设计的构成</vt:lpstr>
      <vt:lpstr>1.3.1 交互设计的构成</vt:lpstr>
      <vt:lpstr>1.3.1 交互设计的构成</vt:lpstr>
      <vt:lpstr>1.3.1 交互设计的构成</vt:lpstr>
      <vt:lpstr>1.3.1 交互设计的构成</vt:lpstr>
      <vt:lpstr>1.3.2 跨学科团队的协作</vt:lpstr>
      <vt:lpstr>1.3.3 商业中的交互设计</vt:lpstr>
      <vt:lpstr>1.4 交互设计过程所涉及的内容</vt:lpstr>
      <vt:lpstr>1.4 交互设计过程所设计的内容</vt:lpstr>
      <vt:lpstr>1.4 交互设计过程所设计的内容</vt:lpstr>
      <vt:lpstr>1.5 交互设计的目标</vt:lpstr>
      <vt:lpstr>1.5.1 可用性目标</vt:lpstr>
      <vt:lpstr>1.5.1 可用性目标</vt:lpstr>
      <vt:lpstr>1.5.1 可用性目标</vt:lpstr>
      <vt:lpstr>1.5.1 可用性目标</vt:lpstr>
      <vt:lpstr>1.5.1 可用性目标</vt:lpstr>
      <vt:lpstr>1.5.2 用户体验目标</vt:lpstr>
      <vt:lpstr>1.5.2 用户体验目标</vt:lpstr>
      <vt:lpstr>1.5.2 用户体验目标</vt:lpstr>
      <vt:lpstr>1.5.2 用户体验目标</vt:lpstr>
      <vt:lpstr>1.6 再论可用性：设计与可用性原理（principle）</vt:lpstr>
      <vt:lpstr>1.6 再论可用性：设计与可用性原理</vt:lpstr>
      <vt:lpstr>1.6 再论可用性：设计与可用性原理</vt:lpstr>
      <vt:lpstr>1.6 再论可用性：设计与可用性原理</vt:lpstr>
      <vt:lpstr>PowerPoint 演示文稿</vt:lpstr>
      <vt:lpstr>1.6 再论可用性：设计与可用性原理</vt:lpstr>
      <vt:lpstr>1.6 再论可用性：设计与可用性原理</vt:lpstr>
      <vt:lpstr>PowerPoint 演示文稿</vt:lpstr>
      <vt:lpstr>1.6 再论可用性：设计与可用性原理</vt:lpstr>
      <vt:lpstr>1.6.1 启发式和可用性原理</vt:lpstr>
      <vt:lpstr>1.6.1 启发式和可用性原理</vt:lpstr>
      <vt:lpstr>PowerPoint 演示文稿</vt:lpstr>
      <vt:lpstr>所采用的术语</vt:lpstr>
      <vt:lpstr>PowerPoint 演示文稿</vt:lpstr>
      <vt:lpstr>可用性因素的权衡</vt:lpstr>
      <vt:lpstr>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庞 晓宇</cp:lastModifiedBy>
  <cp:revision>271</cp:revision>
  <dcterms:created xsi:type="dcterms:W3CDTF">2007-07-18T06:13:16Z</dcterms:created>
  <dcterms:modified xsi:type="dcterms:W3CDTF">2023-05-03T17:29:17Z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